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7" r:id="rId2"/>
    <p:sldId id="269" r:id="rId3"/>
    <p:sldId id="26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6A6A"/>
    <a:srgbClr val="99C266"/>
    <a:srgbClr val="7BAA44"/>
    <a:srgbClr val="6A9B71"/>
    <a:srgbClr val="CC8A26"/>
    <a:srgbClr val="206059"/>
    <a:srgbClr val="084064"/>
    <a:srgbClr val="F5F4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-120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4C32A-70E5-0442-B971-439D99C70D53}" type="datetimeFigureOut">
              <a:rPr lang="en-US" smtClean="0"/>
              <a:t>9/25/17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04607C-4F7E-AB47-9E36-128E1F29C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037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1424A-EE38-4E6B-B8EC-513999032B84}" type="datetimeFigureOut">
              <a:rPr lang="en-US" smtClean="0"/>
              <a:pPr/>
              <a:t>9/25/17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FFB9E-21E1-4C93-B600-D651BC864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214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buClr>
                <a:srgbClr val="6A9B71"/>
              </a:buClr>
              <a:defRPr>
                <a:solidFill>
                  <a:srgbClr val="595959"/>
                </a:solidFill>
              </a:defRPr>
            </a:lvl1pPr>
            <a:lvl2pPr>
              <a:buClr>
                <a:srgbClr val="416C8D"/>
              </a:buClr>
              <a:defRPr>
                <a:solidFill>
                  <a:srgbClr val="595959"/>
                </a:solidFill>
              </a:defRPr>
            </a:lvl2pPr>
            <a:lvl3pPr>
              <a:buClr>
                <a:srgbClr val="98C165"/>
              </a:buClr>
              <a:defRPr>
                <a:solidFill>
                  <a:srgbClr val="595959"/>
                </a:solidFill>
              </a:defRPr>
            </a:lvl3pPr>
            <a:lvl4pPr>
              <a:buClr>
                <a:srgbClr val="CC8A26"/>
              </a:buClr>
              <a:defRPr>
                <a:solidFill>
                  <a:srgbClr val="595959"/>
                </a:solidFill>
              </a:defRPr>
            </a:lvl4pPr>
            <a:lvl5pPr>
              <a:buClr>
                <a:srgbClr val="084064"/>
              </a:buClr>
              <a:defRPr>
                <a:solidFill>
                  <a:srgbClr val="595959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2870" y="6482520"/>
            <a:ext cx="459407" cy="305214"/>
          </a:xfrm>
        </p:spPr>
        <p:txBody>
          <a:bodyPr/>
          <a:lstStyle>
            <a:lvl1pPr>
              <a:defRPr sz="1000"/>
            </a:lvl1pPr>
          </a:lstStyle>
          <a:p>
            <a:fld id="{BF5177B4-61F3-A64B-BA4F-A6AB1AEFD31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-divider-blue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divider-blue-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-divider-green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divider-green-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-divider-orange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-inner-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24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lue swoosh with green trim for mkt materials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966"/>
          <a:stretch/>
        </p:blipFill>
        <p:spPr>
          <a:xfrm>
            <a:off x="-4948" y="0"/>
            <a:ext cx="9148947" cy="1558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332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C-narrow-ppt-head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035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cover-a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28600" y="1295400"/>
            <a:ext cx="24886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Path to Identity </a:t>
            </a:r>
            <a:b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Theft Protection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1.png"/><Relationship Id="rId21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lue swoosh with green trim for mkt materials.png"/>
          <p:cNvPicPr>
            <a:picLocks noChangeAspect="1"/>
          </p:cNvPicPr>
          <p:nvPr userDrawn="1"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29"/>
          <a:stretch/>
        </p:blipFill>
        <p:spPr>
          <a:xfrm>
            <a:off x="0" y="0"/>
            <a:ext cx="9148947" cy="69573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0E1A8-3D3F-4FDD-AF7A-90F3E791665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logo_surepathid_LC_WHITE.png"/>
          <p:cNvPicPr>
            <a:picLocks noChangeAspect="1"/>
          </p:cNvPicPr>
          <p:nvPr userDrawn="1"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084"/>
          <a:stretch/>
        </p:blipFill>
        <p:spPr>
          <a:xfrm>
            <a:off x="315800" y="161959"/>
            <a:ext cx="1918107" cy="3029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6" r:id="rId2"/>
    <p:sldLayoutId id="2147483667" r:id="rId3"/>
    <p:sldLayoutId id="2147483665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6" r:id="rId15"/>
    <p:sldLayoutId id="2147483657" r:id="rId16"/>
    <p:sldLayoutId id="2147483658" r:id="rId17"/>
    <p:sldLayoutId id="2147483659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8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3.png"/><Relationship Id="rId7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LC icon ID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58" y="1945537"/>
            <a:ext cx="3200400" cy="3657600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 rot="21149270">
            <a:off x="274918" y="3236910"/>
            <a:ext cx="4277357" cy="80538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21149270">
            <a:off x="204633" y="3208766"/>
            <a:ext cx="4277357" cy="45719"/>
          </a:xfrm>
          <a:prstGeom prst="rect">
            <a:avLst/>
          </a:prstGeom>
          <a:solidFill>
            <a:schemeClr val="bg1"/>
          </a:solidFill>
          <a:ln>
            <a:solidFill>
              <a:srgbClr val="08406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723079" y="191914"/>
            <a:ext cx="3421063" cy="604838"/>
          </a:xfrm>
        </p:spPr>
        <p:txBody>
          <a:bodyPr>
            <a:normAutofit fontScale="90000"/>
          </a:bodyPr>
          <a:lstStyle/>
          <a:p>
            <a:pPr algn="l"/>
            <a:r>
              <a:rPr lang="en-US" sz="2000" dirty="0" smtClean="0">
                <a:solidFill>
                  <a:schemeClr val="bg1"/>
                </a:solidFill>
              </a:rPr>
              <a:t>Your Path to Identity Protection &amp; Restoration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4852467" y="2197352"/>
            <a:ext cx="4127201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400" b="1" dirty="0" smtClean="0"/>
              <a:t>… PREVENTION</a:t>
            </a:r>
            <a:endParaRPr lang="en-US" sz="2400" b="1" dirty="0"/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4852467" y="3028979"/>
            <a:ext cx="4149483" cy="38142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400" b="1" dirty="0" smtClean="0"/>
              <a:t>… RESTORATION</a:t>
            </a:r>
            <a:endParaRPr lang="en-US" sz="2400" b="1" dirty="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4852467" y="3799754"/>
            <a:ext cx="4116060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400" b="1" dirty="0" smtClean="0"/>
              <a:t>… INSURANCE</a:t>
            </a:r>
            <a:endParaRPr lang="en-US" sz="2400" b="1" dirty="0"/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4852467" y="4567324"/>
            <a:ext cx="4116060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400" b="1" dirty="0" smtClean="0"/>
              <a:t>… ACCESS TO LEGAL NETWORK</a:t>
            </a:r>
            <a:endParaRPr lang="en-US" sz="2400" b="1" dirty="0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99731" y="6164317"/>
            <a:ext cx="8944539" cy="6048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1800" i="1" dirty="0" smtClean="0">
                <a:solidFill>
                  <a:srgbClr val="6A9B71"/>
                </a:solidFill>
              </a:rPr>
              <a:t>Meaningful Benefits for Everyday Life</a:t>
            </a:r>
            <a:endParaRPr lang="en-US" sz="1800" i="1" dirty="0">
              <a:solidFill>
                <a:srgbClr val="6A9B7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55106"/>
            <a:ext cx="9144000" cy="0"/>
          </a:xfrm>
          <a:prstGeom prst="line">
            <a:avLst/>
          </a:prstGeom>
          <a:ln w="6350" cmpd="sng">
            <a:solidFill>
              <a:srgbClr val="99C2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logo_surepathid_LC_WHIT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20" y="218658"/>
            <a:ext cx="3014771" cy="745079"/>
          </a:xfrm>
          <a:prstGeom prst="rect">
            <a:avLst/>
          </a:prstGeom>
        </p:spPr>
      </p:pic>
      <p:pic>
        <p:nvPicPr>
          <p:cNvPr id="13" name="Picture 12" descr="icon_credit_car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207" y="3345818"/>
            <a:ext cx="507478" cy="446581"/>
          </a:xfrm>
          <a:prstGeom prst="rect">
            <a:avLst/>
          </a:prstGeom>
        </p:spPr>
      </p:pic>
      <p:pic>
        <p:nvPicPr>
          <p:cNvPr id="15" name="Picture 14" descr="icon_keylogging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042" y="3524056"/>
            <a:ext cx="507478" cy="446581"/>
          </a:xfrm>
          <a:prstGeom prst="rect">
            <a:avLst/>
          </a:prstGeom>
        </p:spPr>
      </p:pic>
      <p:pic>
        <p:nvPicPr>
          <p:cNvPr id="16" name="Picture 15" descr="icon_legal_gavel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6848" y="3161067"/>
            <a:ext cx="489563" cy="430815"/>
          </a:xfrm>
          <a:prstGeom prst="rect">
            <a:avLst/>
          </a:prstGeom>
        </p:spPr>
      </p:pic>
      <p:pic>
        <p:nvPicPr>
          <p:cNvPr id="17" name="Picture 16" descr="icon_monitoring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73" y="3668876"/>
            <a:ext cx="507478" cy="446581"/>
          </a:xfrm>
          <a:prstGeom prst="rect">
            <a:avLst/>
          </a:prstGeom>
        </p:spPr>
      </p:pic>
      <p:pic>
        <p:nvPicPr>
          <p:cNvPr id="18" name="Picture 17" descr="icon_restoration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620" y="3423798"/>
            <a:ext cx="507478" cy="446581"/>
          </a:xfrm>
          <a:prstGeom prst="rect">
            <a:avLst/>
          </a:prstGeom>
        </p:spPr>
      </p:pic>
      <p:pic>
        <p:nvPicPr>
          <p:cNvPr id="39" name="Picture 38" descr="LC icon ID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0444" y="3263990"/>
            <a:ext cx="347590" cy="397245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>
          <a:xfrm rot="21149270">
            <a:off x="312469" y="4018421"/>
            <a:ext cx="4277357" cy="45719"/>
          </a:xfrm>
          <a:prstGeom prst="rect">
            <a:avLst/>
          </a:prstGeom>
          <a:solidFill>
            <a:schemeClr val="bg1"/>
          </a:solidFill>
          <a:ln>
            <a:solidFill>
              <a:srgbClr val="08406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3549442" y="1360788"/>
            <a:ext cx="5213082" cy="60466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2000" dirty="0" err="1" smtClean="0">
                <a:solidFill>
                  <a:srgbClr val="6A9B71"/>
                </a:solidFill>
              </a:rPr>
              <a:t>SurePath</a:t>
            </a:r>
            <a:r>
              <a:rPr lang="en-US" sz="2000" dirty="0" smtClean="0">
                <a:solidFill>
                  <a:srgbClr val="6A9B71"/>
                </a:solidFill>
              </a:rPr>
              <a:t> Identity Theft Solutions</a:t>
            </a:r>
            <a:endParaRPr lang="en-US" sz="2000" dirty="0">
              <a:solidFill>
                <a:srgbClr val="6A9B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523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ed Rectangle 33"/>
          <p:cNvSpPr/>
          <p:nvPr/>
        </p:nvSpPr>
        <p:spPr>
          <a:xfrm>
            <a:off x="262556" y="1215139"/>
            <a:ext cx="8618888" cy="4842285"/>
          </a:xfrm>
          <a:prstGeom prst="roundRect">
            <a:avLst>
              <a:gd name="adj" fmla="val 965"/>
            </a:avLst>
          </a:prstGeom>
          <a:noFill/>
          <a:ln>
            <a:solidFill>
              <a:srgbClr val="6A9B7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 descr="icon_credit_car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648" y="3158684"/>
            <a:ext cx="507478" cy="446581"/>
          </a:xfrm>
          <a:prstGeom prst="rect">
            <a:avLst/>
          </a:prstGeom>
        </p:spPr>
      </p:pic>
      <p:pic>
        <p:nvPicPr>
          <p:cNvPr id="26" name="Picture 25" descr="icon_legal_gave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0606" y="4592119"/>
            <a:ext cx="489563" cy="430815"/>
          </a:xfrm>
          <a:prstGeom prst="rect">
            <a:avLst/>
          </a:prstGeom>
        </p:spPr>
      </p:pic>
      <p:pic>
        <p:nvPicPr>
          <p:cNvPr id="27" name="Picture 26" descr="icon_monitori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890" y="3158684"/>
            <a:ext cx="507478" cy="446581"/>
          </a:xfrm>
          <a:prstGeom prst="rect">
            <a:avLst/>
          </a:prstGeom>
        </p:spPr>
      </p:pic>
      <p:pic>
        <p:nvPicPr>
          <p:cNvPr id="28" name="Picture 27" descr="icon_restorati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648" y="1739613"/>
            <a:ext cx="507478" cy="446581"/>
          </a:xfrm>
          <a:prstGeom prst="rect">
            <a:avLst/>
          </a:prstGeom>
        </p:spPr>
      </p:pic>
      <p:sp>
        <p:nvSpPr>
          <p:cNvPr id="38" name="Content Placeholder 2"/>
          <p:cNvSpPr txBox="1">
            <a:spLocks/>
          </p:cNvSpPr>
          <p:nvPr/>
        </p:nvSpPr>
        <p:spPr>
          <a:xfrm>
            <a:off x="5328086" y="1404399"/>
            <a:ext cx="3422272" cy="5052101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200"/>
              </a:spcAft>
              <a:buNone/>
            </a:pPr>
            <a:r>
              <a:rPr lang="en-US" sz="1600" b="1" dirty="0" smtClean="0">
                <a:solidFill>
                  <a:srgbClr val="084064"/>
                </a:solidFill>
                <a:ea typeface="ＭＳ Ｐゴシック" pitchFamily="34" charset="-128"/>
              </a:rPr>
              <a:t>Identity Theft Restoration</a:t>
            </a:r>
            <a:endParaRPr lang="en-US" sz="1600" b="1" dirty="0">
              <a:solidFill>
                <a:srgbClr val="084064"/>
              </a:solidFill>
              <a:ea typeface="ＭＳ Ｐゴシック" pitchFamily="34" charset="-128"/>
            </a:endParaRP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 smtClean="0"/>
              <a:t>Full service restoration of identity to pre-theft state</a:t>
            </a:r>
            <a:endParaRPr lang="en-US" sz="1400" dirty="0"/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</a:pPr>
            <a:r>
              <a:rPr lang="en-US" sz="1800" b="1" dirty="0" smtClean="0">
                <a:solidFill>
                  <a:srgbClr val="084064"/>
                </a:solidFill>
                <a:ea typeface="ＭＳ Ｐゴシック" pitchFamily="34" charset="-128"/>
              </a:rPr>
              <a:t>Lost/Stolen Credit Card &amp; Document Recovery Services</a:t>
            </a:r>
            <a:endParaRPr lang="en-US" sz="1800" b="1" dirty="0">
              <a:solidFill>
                <a:srgbClr val="084064"/>
              </a:solidFill>
              <a:ea typeface="ＭＳ Ｐゴシック" pitchFamily="34" charset="-128"/>
            </a:endParaRP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600" dirty="0" smtClean="0"/>
              <a:t>Assistance canceling and </a:t>
            </a:r>
            <a:r>
              <a:rPr lang="en-US" sz="1600" dirty="0" smtClean="0"/>
              <a:t>replacing </a:t>
            </a:r>
            <a:r>
              <a:rPr lang="en-US" sz="1600" dirty="0" smtClean="0"/>
              <a:t>credit cards and other items such as driver’s license if lost or stolen</a:t>
            </a:r>
            <a:endParaRPr lang="en-US" sz="1600" b="1" dirty="0" smtClean="0">
              <a:solidFill>
                <a:srgbClr val="084064"/>
              </a:solidFill>
              <a:ea typeface="ＭＳ Ｐゴシック" pitchFamily="34" charset="-128"/>
            </a:endParaRPr>
          </a:p>
          <a:p>
            <a:pPr marL="0" indent="0">
              <a:spcBef>
                <a:spcPts val="600"/>
              </a:spcBef>
              <a:spcAft>
                <a:spcPts val="400"/>
              </a:spcAft>
              <a:buNone/>
            </a:pPr>
            <a:r>
              <a:rPr lang="en-US" sz="1600" b="1" dirty="0" smtClean="0">
                <a:solidFill>
                  <a:srgbClr val="084064"/>
                </a:solidFill>
                <a:ea typeface="ＭＳ Ｐゴシック" pitchFamily="34" charset="-128"/>
              </a:rPr>
              <a:t>$1,000,000 Identity Theft Insurance*</a:t>
            </a:r>
            <a:endParaRPr lang="en-US" sz="1600" b="1" dirty="0">
              <a:solidFill>
                <a:srgbClr val="084064"/>
              </a:solidFill>
              <a:ea typeface="ＭＳ Ｐゴシック" pitchFamily="34" charset="-128"/>
            </a:endParaRPr>
          </a:p>
          <a:p>
            <a:pPr marL="0" indent="0" algn="just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100" i="1" dirty="0" smtClean="0"/>
              <a:t>*</a:t>
            </a:r>
            <a:r>
              <a:rPr lang="en-US" sz="1100" i="1" dirty="0"/>
              <a:t>Limited only to the member</a:t>
            </a:r>
            <a:endParaRPr lang="en-US" sz="1400" i="1" dirty="0"/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</a:pPr>
            <a:r>
              <a:rPr lang="en-US" sz="1600" b="1" dirty="0" smtClean="0">
                <a:solidFill>
                  <a:srgbClr val="084064"/>
                </a:solidFill>
                <a:ea typeface="ＭＳ Ｐゴシック" pitchFamily="34" charset="-128"/>
              </a:rPr>
              <a:t>Access to Nationwide Attorney Network and Online Legal Forms</a:t>
            </a:r>
            <a:endParaRPr lang="en-US" sz="1600" b="1" dirty="0">
              <a:solidFill>
                <a:srgbClr val="084064"/>
              </a:solidFill>
              <a:ea typeface="ＭＳ Ｐゴシック" pitchFamily="34" charset="-128"/>
            </a:endParaRP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 smtClean="0"/>
              <a:t>Free and Discounted Legal Care and 1,000’s of state specific online legal forms</a:t>
            </a:r>
            <a:endParaRPr lang="en-US" sz="1400" dirty="0"/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</a:pPr>
            <a:endParaRPr lang="en-US" sz="1200" dirty="0" smtClean="0"/>
          </a:p>
        </p:txBody>
      </p:sp>
      <p:pic>
        <p:nvPicPr>
          <p:cNvPr id="39" name="Picture 38" descr="icon_keylogging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890" y="1739613"/>
            <a:ext cx="507478" cy="446581"/>
          </a:xfrm>
          <a:prstGeom prst="rect">
            <a:avLst/>
          </a:prstGeom>
        </p:spPr>
      </p:pic>
      <p:sp>
        <p:nvSpPr>
          <p:cNvPr id="41" name="Content Placeholder 2"/>
          <p:cNvSpPr txBox="1">
            <a:spLocks/>
          </p:cNvSpPr>
          <p:nvPr/>
        </p:nvSpPr>
        <p:spPr>
          <a:xfrm>
            <a:off x="948463" y="1404399"/>
            <a:ext cx="3422272" cy="5052101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200"/>
              </a:spcAft>
              <a:buNone/>
            </a:pPr>
            <a:r>
              <a:rPr lang="en-US" sz="1600" b="1" dirty="0" smtClean="0">
                <a:solidFill>
                  <a:srgbClr val="084064"/>
                </a:solidFill>
                <a:ea typeface="ＭＳ Ｐゴシック" pitchFamily="34" charset="-128"/>
              </a:rPr>
              <a:t>Privacy </a:t>
            </a:r>
            <a:r>
              <a:rPr lang="en-US" sz="1600" b="1" dirty="0">
                <a:solidFill>
                  <a:srgbClr val="084064"/>
                </a:solidFill>
                <a:ea typeface="ＭＳ Ｐゴシック" pitchFamily="34" charset="-128"/>
              </a:rPr>
              <a:t>Plus Software</a:t>
            </a: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/>
              <a:t>Protects personal information while online</a:t>
            </a:r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</a:pPr>
            <a:r>
              <a:rPr lang="en-US" sz="1600" b="1" dirty="0">
                <a:solidFill>
                  <a:srgbClr val="084064"/>
                </a:solidFill>
                <a:ea typeface="ＭＳ Ｐゴシック" pitchFamily="34" charset="-128"/>
              </a:rPr>
              <a:t>Identity Monitoring*</a:t>
            </a:r>
          </a:p>
          <a:p>
            <a:pPr marL="0" indent="0" algn="just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400" dirty="0"/>
              <a:t>Scours internet to identify illegal trade and sale of your personal information</a:t>
            </a: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100" i="1" dirty="0"/>
              <a:t>*Limited only to the member</a:t>
            </a:r>
            <a:endParaRPr lang="en-US" sz="1400" i="1" dirty="0"/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</a:pPr>
            <a:r>
              <a:rPr lang="en-US" sz="1600" b="1" dirty="0">
                <a:solidFill>
                  <a:srgbClr val="084064"/>
                </a:solidFill>
                <a:ea typeface="ＭＳ Ｐゴシック" pitchFamily="34" charset="-128"/>
              </a:rPr>
              <a:t>Bank Takeover Monitoring</a:t>
            </a: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/>
              <a:t>Provides early detection of suspicious bank or credit card account activity</a:t>
            </a:r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</a:pPr>
            <a:r>
              <a:rPr lang="en-US" sz="1600" b="1" dirty="0">
                <a:solidFill>
                  <a:srgbClr val="084064"/>
                </a:solidFill>
                <a:ea typeface="ＭＳ Ｐゴシック" pitchFamily="34" charset="-128"/>
              </a:rPr>
              <a:t>Social Media Monitoring (</a:t>
            </a:r>
            <a:r>
              <a:rPr lang="en-US" sz="1600" b="1" dirty="0" err="1">
                <a:solidFill>
                  <a:srgbClr val="084064"/>
                </a:solidFill>
                <a:ea typeface="ＭＳ Ｐゴシック" pitchFamily="34" charset="-128"/>
              </a:rPr>
              <a:t>Cyberbullying</a:t>
            </a:r>
            <a:r>
              <a:rPr lang="en-US" sz="1600" b="1" dirty="0">
                <a:solidFill>
                  <a:srgbClr val="084064"/>
                </a:solidFill>
                <a:ea typeface="ＭＳ Ｐゴシック" pitchFamily="34" charset="-128"/>
              </a:rPr>
              <a:t>)</a:t>
            </a: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/>
              <a:t>Monitors children’s social </a:t>
            </a:r>
            <a:r>
              <a:rPr lang="en-US" sz="1400" dirty="0" smtClean="0"/>
              <a:t>networks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1600" b="1" dirty="0">
                <a:solidFill>
                  <a:srgbClr val="084064"/>
                </a:solidFill>
                <a:ea typeface="ＭＳ Ｐゴシック" pitchFamily="34" charset="-128"/>
              </a:rPr>
              <a:t>Sex Offender </a:t>
            </a:r>
            <a:r>
              <a:rPr lang="en-US" sz="1600" b="1" dirty="0" smtClean="0">
                <a:solidFill>
                  <a:srgbClr val="084064"/>
                </a:solidFill>
                <a:ea typeface="ＭＳ Ｐゴシック" pitchFamily="34" charset="-128"/>
              </a:rPr>
              <a:t>Monitoring</a:t>
            </a:r>
            <a:endParaRPr lang="en-US" sz="1600" b="1" dirty="0">
              <a:solidFill>
                <a:srgbClr val="084064"/>
              </a:solidFill>
              <a:ea typeface="ＭＳ Ｐゴシック" pitchFamily="34" charset="-128"/>
            </a:endParaRP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/>
              <a:t>Provides reporting of sex offenders in your local </a:t>
            </a:r>
            <a:r>
              <a:rPr lang="en-US" sz="1400" dirty="0" smtClean="0"/>
              <a:t>area</a:t>
            </a:r>
            <a:endParaRPr lang="en-US" sz="1400" dirty="0"/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endParaRPr lang="en-US" sz="1400" dirty="0"/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</a:pPr>
            <a:endParaRPr lang="en-US" sz="12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82232" y="6332592"/>
            <a:ext cx="858632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1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This is only an outline of benefits. For a complete description of benefits, terms and conditions, please visit </a:t>
            </a:r>
            <a:r>
              <a:rPr lang="en-US" sz="11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SurePathID.com</a:t>
            </a:r>
            <a:r>
              <a:rPr lang="en-US" sz="11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.</a:t>
            </a:r>
            <a:endParaRPr lang="en-US" sz="11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6" name="Picture 5" descr="social media icons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90" y="4642762"/>
            <a:ext cx="511679" cy="329528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202231" y="509146"/>
            <a:ext cx="5213082" cy="604662"/>
          </a:xfrm>
        </p:spPr>
        <p:txBody>
          <a:bodyPr>
            <a:normAutofit/>
          </a:bodyPr>
          <a:lstStyle/>
          <a:p>
            <a:r>
              <a:rPr lang="en-US" sz="1800" dirty="0" err="1" smtClean="0">
                <a:solidFill>
                  <a:srgbClr val="6A9B71"/>
                </a:solidFill>
              </a:rPr>
              <a:t>SurePath</a:t>
            </a:r>
            <a:r>
              <a:rPr lang="en-US" sz="1800" dirty="0" smtClean="0">
                <a:solidFill>
                  <a:srgbClr val="6A9B71"/>
                </a:solidFill>
              </a:rPr>
              <a:t> Identity Theft Solutions</a:t>
            </a:r>
            <a:endParaRPr lang="en-US" sz="1800" dirty="0">
              <a:solidFill>
                <a:srgbClr val="6A9B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786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260521" y="3724271"/>
            <a:ext cx="8618888" cy="1898881"/>
          </a:xfrm>
          <a:prstGeom prst="roundRect">
            <a:avLst>
              <a:gd name="adj" fmla="val 0"/>
            </a:avLst>
          </a:prstGeom>
          <a:solidFill>
            <a:srgbClr val="F5F4E8"/>
          </a:solidFill>
          <a:ln>
            <a:solidFill>
              <a:srgbClr val="6A9B7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465481"/>
            <a:ext cx="8053138" cy="2029990"/>
          </a:xfrm>
          <a:prstGeom prst="rect">
            <a:avLst/>
          </a:prstGeom>
        </p:spPr>
        <p:txBody>
          <a:bodyPr/>
          <a:lstStyle>
            <a:lvl1pPr>
              <a:buClr>
                <a:srgbClr val="6A9B71"/>
              </a:buClr>
              <a:defRPr>
                <a:solidFill>
                  <a:srgbClr val="595959"/>
                </a:solidFill>
              </a:defRPr>
            </a:lvl1pPr>
            <a:lvl2pPr>
              <a:buClr>
                <a:srgbClr val="416C8D"/>
              </a:buClr>
              <a:defRPr>
                <a:solidFill>
                  <a:srgbClr val="595959"/>
                </a:solidFill>
              </a:defRPr>
            </a:lvl2pPr>
            <a:lvl3pPr>
              <a:buClr>
                <a:srgbClr val="98C165"/>
              </a:buClr>
              <a:defRPr>
                <a:solidFill>
                  <a:srgbClr val="595959"/>
                </a:solidFill>
              </a:defRPr>
            </a:lvl3pPr>
            <a:lvl4pPr>
              <a:buClr>
                <a:srgbClr val="CC8A26"/>
              </a:buClr>
              <a:defRPr>
                <a:solidFill>
                  <a:srgbClr val="595959"/>
                </a:solidFill>
              </a:defRPr>
            </a:lvl4pPr>
            <a:lvl5pPr>
              <a:buClr>
                <a:srgbClr val="084064"/>
              </a:buClr>
              <a:defRPr>
                <a:solidFill>
                  <a:srgbClr val="595959"/>
                </a:solidFill>
              </a:defRPr>
            </a:lvl5pPr>
          </a:lstStyle>
          <a:p>
            <a:pPr marL="173038" indent="-173038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084064"/>
                </a:solidFill>
              </a:rPr>
              <a:t>Not </a:t>
            </a:r>
            <a:r>
              <a:rPr lang="en-US" sz="1600" b="1" dirty="0" smtClean="0">
                <a:solidFill>
                  <a:srgbClr val="084064"/>
                </a:solidFill>
              </a:rPr>
              <a:t>Insurance</a:t>
            </a:r>
            <a:endParaRPr lang="en-US" sz="1050" b="1" dirty="0">
              <a:solidFill>
                <a:srgbClr val="084064"/>
              </a:solidFill>
            </a:endParaRPr>
          </a:p>
          <a:p>
            <a:pPr marL="573088" lvl="1" indent="-173038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dirty="0" smtClean="0">
                <a:solidFill>
                  <a:srgbClr val="084064"/>
                </a:solidFill>
              </a:rPr>
              <a:t>No </a:t>
            </a:r>
            <a:r>
              <a:rPr lang="en-US" sz="1400" dirty="0">
                <a:solidFill>
                  <a:srgbClr val="084064"/>
                </a:solidFill>
              </a:rPr>
              <a:t>exclusions or limitations on usage, no waiting periods, no limits on “pre-existing</a:t>
            </a:r>
            <a:r>
              <a:rPr lang="en-US" sz="1400" dirty="0" smtClean="0">
                <a:solidFill>
                  <a:srgbClr val="084064"/>
                </a:solidFill>
              </a:rPr>
              <a:t>”</a:t>
            </a:r>
            <a:endParaRPr lang="en-US" sz="1400" dirty="0">
              <a:solidFill>
                <a:srgbClr val="084064"/>
              </a:solidFill>
            </a:endParaRPr>
          </a:p>
          <a:p>
            <a:pPr marL="173038" indent="-173038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084064"/>
                </a:solidFill>
              </a:rPr>
              <a:t>Program includes the member’s spouse or domestic partner, dependent children, and dependent individuals living in the plan member’s home such as a parent or grandparent</a:t>
            </a:r>
            <a:r>
              <a:rPr lang="en-US" sz="1600" b="1" dirty="0" smtClean="0">
                <a:solidFill>
                  <a:srgbClr val="084064"/>
                </a:solidFill>
              </a:rPr>
              <a:t>.</a:t>
            </a:r>
            <a:endParaRPr lang="en-US" sz="1600" b="1" dirty="0">
              <a:solidFill>
                <a:srgbClr val="084064"/>
              </a:solidFill>
            </a:endParaRPr>
          </a:p>
          <a:p>
            <a:pPr marL="173038" indent="-173038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084064"/>
                </a:solidFill>
              </a:rPr>
              <a:t>Fulfillment package will arrive in approximately 10 business </a:t>
            </a:r>
            <a:r>
              <a:rPr lang="en-US" sz="1600" b="1" dirty="0" smtClean="0">
                <a:solidFill>
                  <a:srgbClr val="084064"/>
                </a:solidFill>
              </a:rPr>
              <a:t>days</a:t>
            </a:r>
          </a:p>
          <a:p>
            <a:pPr marL="173038" indent="-173038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084064"/>
                </a:solidFill>
              </a:rPr>
              <a:t>Membership is only </a:t>
            </a:r>
            <a:r>
              <a:rPr lang="en-US" sz="1600" b="1" dirty="0" smtClean="0">
                <a:solidFill>
                  <a:srgbClr val="084064"/>
                </a:solidFill>
              </a:rPr>
              <a:t>$</a:t>
            </a:r>
            <a:r>
              <a:rPr lang="en-US" sz="1600" b="1" dirty="0">
                <a:solidFill>
                  <a:srgbClr val="084064"/>
                </a:solidFill>
              </a:rPr>
              <a:t>9</a:t>
            </a:r>
            <a:r>
              <a:rPr lang="en-US" sz="1600" b="1" dirty="0" smtClean="0">
                <a:solidFill>
                  <a:srgbClr val="084064"/>
                </a:solidFill>
              </a:rPr>
              <a:t>.00 </a:t>
            </a:r>
            <a:r>
              <a:rPr lang="en-US" sz="1600" b="1" dirty="0">
                <a:solidFill>
                  <a:srgbClr val="084064"/>
                </a:solidFill>
              </a:rPr>
              <a:t>per employee per month or </a:t>
            </a:r>
            <a:r>
              <a:rPr lang="en-US" sz="1600" b="1" smtClean="0">
                <a:solidFill>
                  <a:srgbClr val="084064"/>
                </a:solidFill>
              </a:rPr>
              <a:t>$</a:t>
            </a:r>
            <a:r>
              <a:rPr lang="en-US" sz="1600" b="1" smtClean="0">
                <a:solidFill>
                  <a:srgbClr val="084064"/>
                </a:solidFill>
              </a:rPr>
              <a:t>4.15 </a:t>
            </a:r>
            <a:r>
              <a:rPr lang="en-US" sz="1600" b="1" dirty="0" smtClean="0">
                <a:solidFill>
                  <a:srgbClr val="084064"/>
                </a:solidFill>
              </a:rPr>
              <a:t>per </a:t>
            </a:r>
            <a:r>
              <a:rPr lang="en-US" sz="1600" b="1" dirty="0">
                <a:solidFill>
                  <a:srgbClr val="084064"/>
                </a:solidFill>
              </a:rPr>
              <a:t>paycheck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2232" y="5857522"/>
            <a:ext cx="858632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1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This is only an outline of benefits. For a complete description of benefits, terms and conditions, please visit </a:t>
            </a:r>
            <a:r>
              <a:rPr lang="en-US" sz="11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SurePathID.com</a:t>
            </a:r>
            <a:r>
              <a:rPr lang="en-US" sz="11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.</a:t>
            </a:r>
            <a:endParaRPr lang="en-US" sz="11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972480" y="4457270"/>
            <a:ext cx="1194971" cy="907364"/>
            <a:chOff x="4574020" y="4661925"/>
            <a:chExt cx="1194971" cy="907364"/>
          </a:xfrm>
        </p:grpSpPr>
        <p:sp>
          <p:nvSpPr>
            <p:cNvPr id="13" name="TextBox 12"/>
            <p:cNvSpPr txBox="1"/>
            <p:nvPr/>
          </p:nvSpPr>
          <p:spPr>
            <a:xfrm>
              <a:off x="4574020" y="4661925"/>
              <a:ext cx="365760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D448F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>
                <a:ln>
                  <a:solidFill>
                    <a:srgbClr val="333333"/>
                  </a:solidFill>
                </a:ln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574020" y="5199957"/>
              <a:ext cx="365760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D448F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>
                <a:ln>
                  <a:solidFill>
                    <a:srgbClr val="333333"/>
                  </a:solidFill>
                </a:ln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122660" y="4661925"/>
              <a:ext cx="64633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altLang="ja-JP" b="1" dirty="0" smtClean="0">
                  <a:solidFill>
                    <a:srgbClr val="003366"/>
                  </a:solidFill>
                </a:rPr>
                <a:t>YES</a:t>
              </a:r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122660" y="5199957"/>
              <a:ext cx="53091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altLang="ja-JP" b="1" dirty="0" smtClean="0">
                  <a:solidFill>
                    <a:srgbClr val="003366"/>
                  </a:solidFill>
                </a:rPr>
                <a:t>NO</a:t>
              </a:r>
              <a:endParaRPr lang="en-US" dirty="0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2728699" y="3840139"/>
            <a:ext cx="36825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rgbClr val="003366"/>
                </a:solidFill>
              </a:rPr>
              <a:t>Enroll in the Identity Theft Program?</a:t>
            </a:r>
            <a:endParaRPr lang="en-US" dirty="0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2124047" y="702968"/>
            <a:ext cx="5213082" cy="604662"/>
          </a:xfrm>
        </p:spPr>
        <p:txBody>
          <a:bodyPr>
            <a:normAutofit/>
          </a:bodyPr>
          <a:lstStyle/>
          <a:p>
            <a:r>
              <a:rPr lang="en-US" sz="2000" dirty="0" err="1" smtClean="0">
                <a:solidFill>
                  <a:srgbClr val="6A9B71"/>
                </a:solidFill>
              </a:rPr>
              <a:t>SurePath</a:t>
            </a:r>
            <a:r>
              <a:rPr lang="en-US" sz="2000" dirty="0" smtClean="0">
                <a:solidFill>
                  <a:srgbClr val="6A9B71"/>
                </a:solidFill>
              </a:rPr>
              <a:t> PLUS Identity Theft Solutions</a:t>
            </a:r>
            <a:endParaRPr lang="en-US" sz="2000" dirty="0">
              <a:solidFill>
                <a:srgbClr val="6A9B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330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303</Words>
  <Application>Microsoft Macintosh PowerPoint</Application>
  <PresentationFormat>On-screen Show (4:3)</PresentationFormat>
  <Paragraphs>38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Your Path to Identity Protection &amp; Restoration</vt:lpstr>
      <vt:lpstr>SurePath Identity Theft Solutions</vt:lpstr>
      <vt:lpstr>SurePath PLUS Identity Theft Solutions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 Ingerman</dc:creator>
  <cp:lastModifiedBy>Marc</cp:lastModifiedBy>
  <cp:revision>70</cp:revision>
  <dcterms:created xsi:type="dcterms:W3CDTF">2016-09-30T18:03:12Z</dcterms:created>
  <dcterms:modified xsi:type="dcterms:W3CDTF">2017-09-25T19:32:18Z</dcterms:modified>
</cp:coreProperties>
</file>