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2"/>
    <p:sldId id="269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6A6A"/>
    <a:srgbClr val="99C266"/>
    <a:srgbClr val="7BAA44"/>
    <a:srgbClr val="6A9B71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-120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9/25/17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9/25/17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png"/><Relationship Id="rId2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logo_surepathid_LC_WHITE.png"/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84"/>
          <a:stretch/>
        </p:blipFill>
        <p:spPr>
          <a:xfrm>
            <a:off x="315800" y="161959"/>
            <a:ext cx="1918107" cy="302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58" y="1945537"/>
            <a:ext cx="3200400" cy="36576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 rot="21149270">
            <a:off x="274918" y="3236910"/>
            <a:ext cx="4277357" cy="8053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1149270">
            <a:off x="204633" y="3208766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23079" y="191914"/>
            <a:ext cx="3421063" cy="6048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Your Path to Identity Protection &amp; Restoration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852467" y="2197352"/>
            <a:ext cx="4127201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PREVENTION</a:t>
            </a:r>
            <a:endParaRPr lang="en-US" sz="2400" b="1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852467" y="3028979"/>
            <a:ext cx="4149483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RESTORATION</a:t>
            </a:r>
            <a:endParaRPr lang="en-US" sz="2400" b="1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852467" y="379975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INSURANCE</a:t>
            </a:r>
            <a:endParaRPr lang="en-US" sz="2400" b="1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852467" y="456732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ACCESS TO LEGAL NETWORK</a:t>
            </a:r>
            <a:endParaRPr lang="en-US" sz="2400" b="1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99731" y="6164317"/>
            <a:ext cx="8944539" cy="604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800" i="1" dirty="0" smtClean="0">
                <a:solidFill>
                  <a:srgbClr val="6A9B71"/>
                </a:solidFill>
              </a:rPr>
              <a:t>Meaningful Benefits for Everyday Life</a:t>
            </a:r>
            <a:endParaRPr lang="en-US" sz="1800" i="1" dirty="0">
              <a:solidFill>
                <a:srgbClr val="6A9B7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55106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surepathid_LC_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20" y="218658"/>
            <a:ext cx="3014771" cy="745079"/>
          </a:xfrm>
          <a:prstGeom prst="rect">
            <a:avLst/>
          </a:prstGeom>
        </p:spPr>
      </p:pic>
      <p:pic>
        <p:nvPicPr>
          <p:cNvPr id="13" name="Picture 12" descr="icon_credit_car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207" y="3345818"/>
            <a:ext cx="507478" cy="446581"/>
          </a:xfrm>
          <a:prstGeom prst="rect">
            <a:avLst/>
          </a:prstGeom>
        </p:spPr>
      </p:pic>
      <p:pic>
        <p:nvPicPr>
          <p:cNvPr id="15" name="Picture 14" descr="icon_keylogg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42" y="3524056"/>
            <a:ext cx="507478" cy="446581"/>
          </a:xfrm>
          <a:prstGeom prst="rect">
            <a:avLst/>
          </a:prstGeom>
        </p:spPr>
      </p:pic>
      <p:pic>
        <p:nvPicPr>
          <p:cNvPr id="16" name="Picture 15" descr="icon_legal_gave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848" y="3161067"/>
            <a:ext cx="489563" cy="430815"/>
          </a:xfrm>
          <a:prstGeom prst="rect">
            <a:avLst/>
          </a:prstGeom>
        </p:spPr>
      </p:pic>
      <p:pic>
        <p:nvPicPr>
          <p:cNvPr id="17" name="Picture 16" descr="icon_monitoring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73" y="3668876"/>
            <a:ext cx="507478" cy="446581"/>
          </a:xfrm>
          <a:prstGeom prst="rect">
            <a:avLst/>
          </a:prstGeom>
        </p:spPr>
      </p:pic>
      <p:pic>
        <p:nvPicPr>
          <p:cNvPr id="18" name="Picture 17" descr="icon_restoratio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20" y="3423798"/>
            <a:ext cx="507478" cy="446581"/>
          </a:xfrm>
          <a:prstGeom prst="rect">
            <a:avLst/>
          </a:prstGeom>
        </p:spPr>
      </p:pic>
      <p:pic>
        <p:nvPicPr>
          <p:cNvPr id="39" name="Picture 38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444" y="3263990"/>
            <a:ext cx="347590" cy="39724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 rot="21149270">
            <a:off x="312469" y="4018421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549442" y="1360788"/>
            <a:ext cx="5213082" cy="6046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000" smtClean="0">
                <a:solidFill>
                  <a:srgbClr val="6A9B71"/>
                </a:solidFill>
              </a:rPr>
              <a:t>SurePath PLUS Identity Theft Solutions</a:t>
            </a:r>
            <a:endParaRPr lang="en-US" sz="20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262556" y="986732"/>
            <a:ext cx="8618888" cy="5275239"/>
          </a:xfrm>
          <a:prstGeom prst="roundRect">
            <a:avLst>
              <a:gd name="adj" fmla="val 965"/>
            </a:avLst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icon_credit_car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648" y="3332268"/>
            <a:ext cx="507478" cy="446581"/>
          </a:xfrm>
          <a:prstGeom prst="rect">
            <a:avLst/>
          </a:prstGeom>
        </p:spPr>
      </p:pic>
      <p:pic>
        <p:nvPicPr>
          <p:cNvPr id="26" name="Picture 25" descr="icon_legal_gave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606" y="4774839"/>
            <a:ext cx="489563" cy="430815"/>
          </a:xfrm>
          <a:prstGeom prst="rect">
            <a:avLst/>
          </a:prstGeom>
        </p:spPr>
      </p:pic>
      <p:pic>
        <p:nvPicPr>
          <p:cNvPr id="27" name="Picture 26" descr="icon_monitori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90" y="3332268"/>
            <a:ext cx="507478" cy="446581"/>
          </a:xfrm>
          <a:prstGeom prst="rect">
            <a:avLst/>
          </a:prstGeom>
        </p:spPr>
      </p:pic>
      <p:pic>
        <p:nvPicPr>
          <p:cNvPr id="28" name="Picture 27" descr="icon_restorat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648" y="1739613"/>
            <a:ext cx="507478" cy="446581"/>
          </a:xfrm>
          <a:prstGeom prst="rect">
            <a:avLst/>
          </a:prstGeom>
        </p:spPr>
      </p:pic>
      <p:sp>
        <p:nvSpPr>
          <p:cNvPr id="38" name="Content Placeholder 2"/>
          <p:cNvSpPr txBox="1">
            <a:spLocks/>
          </p:cNvSpPr>
          <p:nvPr/>
        </p:nvSpPr>
        <p:spPr>
          <a:xfrm>
            <a:off x="5328086" y="1166863"/>
            <a:ext cx="3422272" cy="5052101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Sex Offender </a:t>
            </a: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Monitoring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Provides reporting of sex offenders in your local area</a:t>
            </a:r>
            <a:endParaRPr lang="en-US" sz="1400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Theft Restoration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Full service restoration of identity to pre-theft state</a:t>
            </a:r>
            <a:endParaRPr lang="en-US" sz="1400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800" b="1" dirty="0" smtClean="0">
                <a:solidFill>
                  <a:srgbClr val="084064"/>
                </a:solidFill>
                <a:ea typeface="ＭＳ Ｐゴシック" pitchFamily="34" charset="-128"/>
              </a:rPr>
              <a:t>Lost/Stolen Credit Card &amp; Document Recovery Services</a:t>
            </a:r>
            <a:endParaRPr lang="en-US" sz="18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dirty="0" smtClean="0"/>
              <a:t>Assistance canceling </a:t>
            </a:r>
            <a:r>
              <a:rPr lang="en-US" sz="1600" dirty="0" smtClean="0"/>
              <a:t>and replacing </a:t>
            </a:r>
            <a:r>
              <a:rPr lang="en-US" sz="1600" dirty="0" smtClean="0"/>
              <a:t>credit cards and other items such as driver’s license if lost or stolen</a:t>
            </a:r>
            <a:endParaRPr lang="en-US" sz="1600" b="1" dirty="0" smtClean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$1,000,000 Identity Theft Insurance*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smtClean="0"/>
              <a:t>*</a:t>
            </a:r>
            <a:r>
              <a:rPr lang="en-US" sz="1100" i="1" dirty="0"/>
              <a:t>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Access to Nationwide Attorney Network and Online Legal Forms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Free and Discounted Legal Care and 1,000’s of state specific online legal forms</a:t>
            </a: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</a:pPr>
            <a:endParaRPr lang="en-US" sz="1200" dirty="0" smtClean="0"/>
          </a:p>
        </p:txBody>
      </p:sp>
      <p:pic>
        <p:nvPicPr>
          <p:cNvPr id="39" name="Picture 38" descr="icon_keyloggin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90" y="1739613"/>
            <a:ext cx="507478" cy="446581"/>
          </a:xfrm>
          <a:prstGeom prst="rect">
            <a:avLst/>
          </a:prstGeom>
        </p:spPr>
      </p:pic>
      <p:sp>
        <p:nvSpPr>
          <p:cNvPr id="41" name="Content Placeholder 2"/>
          <p:cNvSpPr txBox="1">
            <a:spLocks/>
          </p:cNvSpPr>
          <p:nvPr/>
        </p:nvSpPr>
        <p:spPr>
          <a:xfrm>
            <a:off x="948463" y="1166863"/>
            <a:ext cx="3422272" cy="5052101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3-Bureau Credit Monitoring*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400" dirty="0"/>
              <a:t>Alerts you to changes reported to all three national credit bureaus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100" i="1" dirty="0"/>
              <a:t>*</a:t>
            </a:r>
            <a:r>
              <a:rPr lang="en-US" sz="1100" i="1" dirty="0" err="1"/>
              <a:t>SurePath</a:t>
            </a:r>
            <a:r>
              <a:rPr lang="en-US" sz="1100" i="1" dirty="0"/>
              <a:t> PLUS only. 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Privacy Plus Software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Protects personal information while online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Identity Monitoring*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400" dirty="0"/>
              <a:t>Scours internet to identify illegal trade and sale of your personal information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100" i="1" dirty="0"/>
              <a:t>*Limited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Bank Takeover Monitoring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Provides early detection of suspicious bank or credit card account activity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Social Media Monitoring (</a:t>
            </a:r>
            <a:r>
              <a:rPr lang="en-US" sz="1600" b="1" dirty="0" err="1">
                <a:solidFill>
                  <a:srgbClr val="084064"/>
                </a:solidFill>
                <a:ea typeface="ＭＳ Ｐゴシック" pitchFamily="34" charset="-128"/>
              </a:rPr>
              <a:t>Cyberbullying</a:t>
            </a: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)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Monitors children’s social networks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82232" y="6387410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6" name="Picture 5" descr="social media icon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0" y="4825482"/>
            <a:ext cx="511679" cy="329528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202231" y="383194"/>
            <a:ext cx="5213082" cy="604662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solidFill>
                  <a:srgbClr val="6A9B71"/>
                </a:solidFill>
              </a:rPr>
              <a:t>SurePath</a:t>
            </a:r>
            <a:r>
              <a:rPr lang="en-US" sz="1800" dirty="0" smtClean="0">
                <a:solidFill>
                  <a:srgbClr val="6A9B71"/>
                </a:solidFill>
              </a:rPr>
              <a:t> PLUS Identity Theft Solutions</a:t>
            </a:r>
            <a:endParaRPr lang="en-US" sz="18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84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260521" y="3724271"/>
            <a:ext cx="8618888" cy="1898881"/>
          </a:xfrm>
          <a:prstGeom prst="roundRect">
            <a:avLst>
              <a:gd name="adj" fmla="val 0"/>
            </a:avLst>
          </a:prstGeom>
          <a:solidFill>
            <a:srgbClr val="F5F4E8"/>
          </a:solidFill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65481"/>
            <a:ext cx="8053138" cy="2029990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Not </a:t>
            </a:r>
            <a:r>
              <a:rPr lang="en-US" sz="1600" b="1" dirty="0" smtClean="0">
                <a:solidFill>
                  <a:srgbClr val="084064"/>
                </a:solidFill>
              </a:rPr>
              <a:t>Insurance</a:t>
            </a:r>
            <a:endParaRPr lang="en-US" sz="1050" b="1" dirty="0">
              <a:solidFill>
                <a:srgbClr val="084064"/>
              </a:solidFill>
            </a:endParaRPr>
          </a:p>
          <a:p>
            <a:pPr marL="573088" lvl="1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084064"/>
                </a:solidFill>
              </a:rPr>
              <a:t>No </a:t>
            </a:r>
            <a:r>
              <a:rPr lang="en-US" sz="1400" dirty="0">
                <a:solidFill>
                  <a:srgbClr val="084064"/>
                </a:solidFill>
              </a:rPr>
              <a:t>exclusions or limitations on usage, no waiting periods, no limits on “pre-existing</a:t>
            </a:r>
            <a:r>
              <a:rPr lang="en-US" sz="1400" dirty="0" smtClean="0">
                <a:solidFill>
                  <a:srgbClr val="084064"/>
                </a:solidFill>
              </a:rPr>
              <a:t>”</a:t>
            </a:r>
            <a:endParaRPr lang="en-US" sz="1400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Program includes the member’s spouse or domestic partner, dependent children, and dependent individuals living in the plan member’s home such as a parent or grandparent</a:t>
            </a:r>
            <a:r>
              <a:rPr lang="en-US" sz="1600" b="1" dirty="0" smtClean="0">
                <a:solidFill>
                  <a:srgbClr val="084064"/>
                </a:solidFill>
              </a:rPr>
              <a:t>.</a:t>
            </a:r>
            <a:endParaRPr lang="en-US" sz="1600" b="1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Fulfillment package will arrive in approximately 10 business </a:t>
            </a:r>
            <a:r>
              <a:rPr lang="en-US" sz="1600" b="1" dirty="0" smtClean="0">
                <a:solidFill>
                  <a:srgbClr val="084064"/>
                </a:solidFill>
              </a:rPr>
              <a:t>days</a:t>
            </a: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Membership is only $</a:t>
            </a:r>
            <a:r>
              <a:rPr lang="en-US" sz="1600" b="1" dirty="0" smtClean="0">
                <a:solidFill>
                  <a:srgbClr val="084064"/>
                </a:solidFill>
              </a:rPr>
              <a:t>16.00 </a:t>
            </a:r>
            <a:r>
              <a:rPr lang="en-US" sz="1600" b="1" dirty="0">
                <a:solidFill>
                  <a:srgbClr val="084064"/>
                </a:solidFill>
              </a:rPr>
              <a:t>per employee per month or </a:t>
            </a:r>
            <a:r>
              <a:rPr lang="en-US" sz="1600" b="1" dirty="0" smtClean="0">
                <a:solidFill>
                  <a:srgbClr val="084064"/>
                </a:solidFill>
              </a:rPr>
              <a:t>$7.38 per </a:t>
            </a:r>
            <a:r>
              <a:rPr lang="en-US" sz="1600" b="1" dirty="0">
                <a:solidFill>
                  <a:srgbClr val="084064"/>
                </a:solidFill>
              </a:rPr>
              <a:t>paycheck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2232" y="5857522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972480" y="4457270"/>
            <a:ext cx="1194971" cy="907364"/>
            <a:chOff x="4574020" y="4661925"/>
            <a:chExt cx="1194971" cy="907364"/>
          </a:xfrm>
        </p:grpSpPr>
        <p:sp>
          <p:nvSpPr>
            <p:cNvPr id="13" name="TextBox 12"/>
            <p:cNvSpPr txBox="1"/>
            <p:nvPr/>
          </p:nvSpPr>
          <p:spPr>
            <a:xfrm>
              <a:off x="4574020" y="4661925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4020" y="5199957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22660" y="4661925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YES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22660" y="5199957"/>
              <a:ext cx="5309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NO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728699" y="3840139"/>
            <a:ext cx="3682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003366"/>
                </a:solidFill>
              </a:rPr>
              <a:t>Enroll in the Identity Theft Program?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124047" y="702968"/>
            <a:ext cx="5213082" cy="604662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6A9B71"/>
                </a:solidFill>
              </a:rPr>
              <a:t>SurePath</a:t>
            </a:r>
            <a:r>
              <a:rPr lang="en-US" sz="2000" dirty="0" smtClean="0">
                <a:solidFill>
                  <a:srgbClr val="6A9B71"/>
                </a:solidFill>
              </a:rPr>
              <a:t> PLUS Identity Theft Solutions</a:t>
            </a:r>
            <a:endParaRPr lang="en-US" sz="20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33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332</Words>
  <Application>Microsoft Macintosh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Your Path to Identity Protection &amp; Restoration</vt:lpstr>
      <vt:lpstr>SurePath PLUS Identity Theft Solutions</vt:lpstr>
      <vt:lpstr>SurePath PLUS Identity Theft Solutions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</cp:lastModifiedBy>
  <cp:revision>70</cp:revision>
  <dcterms:created xsi:type="dcterms:W3CDTF">2016-09-30T18:03:12Z</dcterms:created>
  <dcterms:modified xsi:type="dcterms:W3CDTF">2017-09-25T19:23:14Z</dcterms:modified>
</cp:coreProperties>
</file>