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7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6A6A"/>
    <a:srgbClr val="99C266"/>
    <a:srgbClr val="7BAA44"/>
    <a:srgbClr val="6A9B71"/>
    <a:srgbClr val="CC8A26"/>
    <a:srgbClr val="206059"/>
    <a:srgbClr val="084064"/>
    <a:srgbClr val="F5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-1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8/29/17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2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logo_surepathid_LC_WHITE.png"/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84"/>
          <a:stretch/>
        </p:blipFill>
        <p:spPr>
          <a:xfrm>
            <a:off x="315800" y="161959"/>
            <a:ext cx="1918107" cy="302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8" y="1945537"/>
            <a:ext cx="3200400" cy="3657600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 rot="21149270">
            <a:off x="274918" y="3236910"/>
            <a:ext cx="4277357" cy="8053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1149270">
            <a:off x="204633" y="3208766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23079" y="191914"/>
            <a:ext cx="3421063" cy="604838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Your Path to Identity Protection &amp; Restoration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2467" y="2197352"/>
            <a:ext cx="4127201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PREVENTION</a:t>
            </a:r>
            <a:endParaRPr lang="en-US" sz="2400" b="1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852467" y="3028979"/>
            <a:ext cx="4149483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RESTORATION</a:t>
            </a:r>
            <a:endParaRPr lang="en-US" sz="24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4852467" y="379975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INSURANCE</a:t>
            </a:r>
            <a:endParaRPr lang="en-US" sz="24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852467" y="4567324"/>
            <a:ext cx="4116060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b="1" dirty="0" smtClean="0"/>
              <a:t>… ACCESS TO LEGAL NETWORK</a:t>
            </a:r>
            <a:endParaRPr lang="en-US" sz="2400" b="1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9731" y="6164317"/>
            <a:ext cx="8944539" cy="604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800" i="1" dirty="0" smtClean="0">
                <a:solidFill>
                  <a:srgbClr val="6A9B71"/>
                </a:solidFill>
              </a:rPr>
              <a:t>Meaningful Benefits for Everyday Life</a:t>
            </a:r>
            <a:endParaRPr lang="en-US" sz="1800" i="1" dirty="0">
              <a:solidFill>
                <a:srgbClr val="6A9B7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55106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_surepathid_LC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" y="218658"/>
            <a:ext cx="3014771" cy="745079"/>
          </a:xfrm>
          <a:prstGeom prst="rect">
            <a:avLst/>
          </a:prstGeom>
        </p:spPr>
      </p:pic>
      <p:pic>
        <p:nvPicPr>
          <p:cNvPr id="13" name="Picture 12" descr="icon_credit_c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207" y="3345818"/>
            <a:ext cx="507478" cy="446581"/>
          </a:xfrm>
          <a:prstGeom prst="rect">
            <a:avLst/>
          </a:prstGeom>
        </p:spPr>
      </p:pic>
      <p:pic>
        <p:nvPicPr>
          <p:cNvPr id="15" name="Picture 14" descr="icon_keylogg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3524056"/>
            <a:ext cx="507478" cy="446581"/>
          </a:xfrm>
          <a:prstGeom prst="rect">
            <a:avLst/>
          </a:prstGeom>
        </p:spPr>
      </p:pic>
      <p:pic>
        <p:nvPicPr>
          <p:cNvPr id="16" name="Picture 15" descr="icon_legal_gave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848" y="3161067"/>
            <a:ext cx="489563" cy="430815"/>
          </a:xfrm>
          <a:prstGeom prst="rect">
            <a:avLst/>
          </a:prstGeom>
        </p:spPr>
      </p:pic>
      <p:pic>
        <p:nvPicPr>
          <p:cNvPr id="17" name="Picture 16" descr="icon_monitoring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73" y="3668876"/>
            <a:ext cx="507478" cy="446581"/>
          </a:xfrm>
          <a:prstGeom prst="rect">
            <a:avLst/>
          </a:prstGeom>
        </p:spPr>
      </p:pic>
      <p:pic>
        <p:nvPicPr>
          <p:cNvPr id="18" name="Picture 17" descr="icon_restoration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20" y="3423798"/>
            <a:ext cx="507478" cy="446581"/>
          </a:xfrm>
          <a:prstGeom prst="rect">
            <a:avLst/>
          </a:prstGeom>
        </p:spPr>
      </p:pic>
      <p:pic>
        <p:nvPicPr>
          <p:cNvPr id="39" name="Picture 38" descr="LC icon ID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444" y="3263990"/>
            <a:ext cx="347590" cy="397245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rot="21149270">
            <a:off x="312469" y="4018421"/>
            <a:ext cx="4277357" cy="45719"/>
          </a:xfrm>
          <a:prstGeom prst="rect">
            <a:avLst/>
          </a:prstGeom>
          <a:solidFill>
            <a:schemeClr val="bg1"/>
          </a:solidFill>
          <a:ln>
            <a:solidFill>
              <a:srgbClr val="0840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56947" y="1028753"/>
            <a:ext cx="8618888" cy="839944"/>
            <a:chOff x="256947" y="1908053"/>
            <a:chExt cx="8618888" cy="839944"/>
          </a:xfrm>
        </p:grpSpPr>
        <p:sp>
          <p:nvSpPr>
            <p:cNvPr id="30" name="Rounded Rectangle 29"/>
            <p:cNvSpPr/>
            <p:nvPr/>
          </p:nvSpPr>
          <p:spPr>
            <a:xfrm>
              <a:off x="256947" y="1908053"/>
              <a:ext cx="8618888" cy="839944"/>
            </a:xfrm>
            <a:prstGeom prst="roundRect">
              <a:avLst/>
            </a:prstGeom>
            <a:noFill/>
            <a:ln>
              <a:solidFill>
                <a:srgbClr val="6A9B7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1660818" y="1912848"/>
              <a:ext cx="7164315" cy="827568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Clr>
                  <a:srgbClr val="6A9B71"/>
                </a:buClr>
                <a:buFont typeface="Arial" pitchFamily="34" charset="0"/>
                <a:buChar char="•"/>
                <a:defRPr sz="2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Clr>
                  <a:srgbClr val="416C8D"/>
                </a:buClr>
                <a:buFont typeface="Arial" pitchFamily="34" charset="0"/>
                <a:buChar char="–"/>
                <a:defRPr sz="24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Clr>
                  <a:srgbClr val="98C165"/>
                </a:buClr>
                <a:buFont typeface="Arial" pitchFamily="34" charset="0"/>
                <a:buChar char="•"/>
                <a:defRPr sz="20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Clr>
                  <a:srgbClr val="CC8A26"/>
                </a:buClr>
                <a:buFont typeface="Arial" pitchFamily="34" charset="0"/>
                <a:buChar char="–"/>
                <a:defRPr sz="1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Clr>
                  <a:srgbClr val="084064"/>
                </a:buClr>
                <a:buFont typeface="Arial" pitchFamily="34" charset="0"/>
                <a:buChar char="»"/>
                <a:defRPr sz="1800" kern="1200">
                  <a:solidFill>
                    <a:srgbClr val="595959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spcAft>
                  <a:spcPts val="300"/>
                </a:spcAft>
                <a:buNone/>
              </a:pPr>
              <a:r>
                <a:rPr lang="en-US" sz="1600" b="1" dirty="0" smtClean="0">
                  <a:solidFill>
                    <a:srgbClr val="084064"/>
                  </a:solidFill>
                  <a:ea typeface="ＭＳ Ｐゴシック" pitchFamily="34" charset="-128"/>
                </a:rPr>
                <a:t>KEYLOGGING </a:t>
              </a:r>
              <a:r>
                <a:rPr lang="en-US" sz="1600" b="1" dirty="0">
                  <a:solidFill>
                    <a:srgbClr val="084064"/>
                  </a:solidFill>
                  <a:ea typeface="ＭＳ Ｐゴシック" pitchFamily="34" charset="-128"/>
                </a:rPr>
                <a:t>DEFENSE </a:t>
              </a:r>
              <a:r>
                <a:rPr lang="en-US" sz="1600" b="1" dirty="0" smtClean="0">
                  <a:solidFill>
                    <a:srgbClr val="084064"/>
                  </a:solidFill>
                  <a:ea typeface="ＭＳ Ｐゴシック" pitchFamily="34" charset="-128"/>
                </a:rPr>
                <a:t>SYSTEM</a:t>
              </a:r>
              <a:r>
                <a:rPr lang="en-US" sz="1600" b="1" baseline="30000" dirty="0" smtClean="0">
                  <a:solidFill>
                    <a:srgbClr val="084064"/>
                  </a:solidFill>
                  <a:ea typeface="ＭＳ Ｐゴシック" pitchFamily="34" charset="-128"/>
                </a:rPr>
                <a:t>TM</a:t>
              </a:r>
              <a:endParaRPr lang="en-US" sz="1600" b="1" dirty="0" smtClean="0">
                <a:solidFill>
                  <a:srgbClr val="084064"/>
                </a:solidFill>
                <a:ea typeface="ＭＳ Ｐゴシック" pitchFamily="34" charset="-128"/>
              </a:endParaRPr>
            </a:p>
            <a:p>
              <a:pPr marL="0" indent="0" algn="just">
                <a:lnSpc>
                  <a:spcPct val="110000"/>
                </a:lnSpc>
                <a:spcBef>
                  <a:spcPts val="0"/>
                </a:spcBef>
                <a:buNone/>
              </a:pPr>
              <a:r>
                <a:rPr lang="en-US" sz="1200" dirty="0" smtClean="0"/>
                <a:t>Encrypts information sent online</a:t>
              </a:r>
              <a:endParaRPr lang="en-US" sz="1200" b="1" dirty="0" smtClean="0">
                <a:solidFill>
                  <a:srgbClr val="6A9B71"/>
                </a:solidFill>
              </a:endParaRPr>
            </a:p>
          </p:txBody>
        </p:sp>
        <p:pic>
          <p:nvPicPr>
            <p:cNvPr id="25" name="Picture 24" descr="icon_keyloggi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695" y="2098149"/>
              <a:ext cx="507478" cy="446581"/>
            </a:xfrm>
            <a:prstGeom prst="rect">
              <a:avLst/>
            </a:prstGeom>
          </p:spPr>
        </p:pic>
      </p:grpSp>
      <p:sp>
        <p:nvSpPr>
          <p:cNvPr id="16" name="Rounded Rectangle 15"/>
          <p:cNvSpPr/>
          <p:nvPr/>
        </p:nvSpPr>
        <p:spPr>
          <a:xfrm>
            <a:off x="260521" y="1921468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53373" y="2806826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68087" y="3690437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64513" y="4578070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60939" y="5476843"/>
            <a:ext cx="8618888" cy="839944"/>
          </a:xfrm>
          <a:prstGeom prst="roundRect">
            <a:avLst/>
          </a:prstGeom>
          <a:noFill/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2231" y="383194"/>
            <a:ext cx="4721935" cy="604662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6A9B71"/>
                </a:solidFill>
              </a:rPr>
              <a:t>IDENTITY THEFT SOLUTIONS</a:t>
            </a:r>
            <a:endParaRPr lang="en-US" sz="1800" dirty="0">
              <a:solidFill>
                <a:srgbClr val="6A9B71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660818" y="1940152"/>
            <a:ext cx="7164315" cy="821259"/>
          </a:xfrm>
          <a:prstGeom prst="rect">
            <a:avLst/>
          </a:prstGeom>
        </p:spPr>
        <p:txBody>
          <a:bodyPr anchor="ctr"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MONITORING*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Preventative monitoring for misuse or likely misuse of personal information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660818" y="2808742"/>
            <a:ext cx="7164315" cy="834005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RESTORATION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Managed restoration of identity to pre-theft state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60818" y="3687418"/>
            <a:ext cx="7164315" cy="846521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LOST/STOLEN CREDIT CARD &amp; DOCUMENT RECOVERY SERVICES</a:t>
            </a:r>
            <a:endParaRPr lang="en-US" sz="1600" b="1" dirty="0">
              <a:solidFill>
                <a:srgbClr val="084064"/>
              </a:solidFill>
              <a:ea typeface="ＭＳ Ｐゴシック" pitchFamily="34" charset="-128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Assistance canceling and replacing credit cards and other items such as driver’s license if lost or stolen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4516" y="6444067"/>
            <a:ext cx="18083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000" i="1" dirty="0">
                <a:solidFill>
                  <a:srgbClr val="6A6A6A"/>
                </a:solidFill>
              </a:rPr>
              <a:t>*Limited only to the </a:t>
            </a:r>
            <a:r>
              <a:rPr lang="en-US" sz="1000" i="1" dirty="0" smtClean="0">
                <a:solidFill>
                  <a:srgbClr val="6A6A6A"/>
                </a:solidFill>
              </a:rPr>
              <a:t>member</a:t>
            </a:r>
            <a:endParaRPr lang="en-US" sz="1000" i="1" dirty="0">
              <a:solidFill>
                <a:srgbClr val="6A6A6A"/>
              </a:solidFill>
            </a:endParaRPr>
          </a:p>
        </p:txBody>
      </p:sp>
      <p:pic>
        <p:nvPicPr>
          <p:cNvPr id="24" name="Picture 23" descr="icon_credit_car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70" y="3891675"/>
            <a:ext cx="507478" cy="446581"/>
          </a:xfrm>
          <a:prstGeom prst="rect">
            <a:avLst/>
          </a:prstGeom>
        </p:spPr>
      </p:pic>
      <p:pic>
        <p:nvPicPr>
          <p:cNvPr id="26" name="Picture 25" descr="icon_legal_gave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88" y="5700964"/>
            <a:ext cx="489563" cy="430815"/>
          </a:xfrm>
          <a:prstGeom prst="rect">
            <a:avLst/>
          </a:prstGeom>
        </p:spPr>
      </p:pic>
      <p:pic>
        <p:nvPicPr>
          <p:cNvPr id="27" name="Picture 26" descr="icon_monitorin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52" y="2108006"/>
            <a:ext cx="507478" cy="446581"/>
          </a:xfrm>
          <a:prstGeom prst="rect">
            <a:avLst/>
          </a:prstGeom>
        </p:spPr>
      </p:pic>
      <p:pic>
        <p:nvPicPr>
          <p:cNvPr id="28" name="Picture 27" descr="icon_restoratio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73" y="3033902"/>
            <a:ext cx="507478" cy="446581"/>
          </a:xfrm>
          <a:prstGeom prst="rect">
            <a:avLst/>
          </a:prstGeom>
        </p:spPr>
      </p:pic>
      <p:pic>
        <p:nvPicPr>
          <p:cNvPr id="29" name="Picture 28" descr="LC icon ID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4" y="4790157"/>
            <a:ext cx="347590" cy="397245"/>
          </a:xfrm>
          <a:prstGeom prst="rect">
            <a:avLst/>
          </a:prstGeom>
        </p:spPr>
      </p:pic>
      <p:sp>
        <p:nvSpPr>
          <p:cNvPr id="35" name="Content Placeholder 2"/>
          <p:cNvSpPr txBox="1">
            <a:spLocks/>
          </p:cNvSpPr>
          <p:nvPr/>
        </p:nvSpPr>
        <p:spPr>
          <a:xfrm>
            <a:off x="1660818" y="4589173"/>
            <a:ext cx="7164315" cy="821259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IDENTITY THEFT INSURANCE*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1200" dirty="0" smtClean="0"/>
              <a:t>$1,000,000 of identity theft insurance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660818" y="5485197"/>
            <a:ext cx="7164315" cy="82756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600" b="1" dirty="0" smtClean="0">
                <a:solidFill>
                  <a:srgbClr val="084064"/>
                </a:solidFill>
                <a:ea typeface="ＭＳ Ｐゴシック" pitchFamily="34" charset="-128"/>
              </a:rPr>
              <a:t>UNLIMITED LEGAL CARE AT DISCOUNTED RATES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200" dirty="0" smtClean="0"/>
              <a:t>Help with legal aspects of identity theft</a:t>
            </a:r>
            <a:endParaRPr lang="en-US" sz="1200" b="1" dirty="0" smtClean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8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260521" y="3724271"/>
            <a:ext cx="8618888" cy="1898881"/>
          </a:xfrm>
          <a:prstGeom prst="roundRect">
            <a:avLst>
              <a:gd name="adj" fmla="val 0"/>
            </a:avLst>
          </a:prstGeom>
          <a:solidFill>
            <a:srgbClr val="F5F4E8"/>
          </a:solidFill>
          <a:ln>
            <a:solidFill>
              <a:srgbClr val="6A9B7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65481"/>
            <a:ext cx="8053138" cy="2029990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Not </a:t>
            </a:r>
            <a:r>
              <a:rPr lang="en-US" sz="1600" b="1" dirty="0" smtClean="0">
                <a:solidFill>
                  <a:srgbClr val="084064"/>
                </a:solidFill>
              </a:rPr>
              <a:t>Insurance</a:t>
            </a:r>
            <a:endParaRPr lang="en-US" sz="1050" b="1" dirty="0">
              <a:solidFill>
                <a:srgbClr val="084064"/>
              </a:solidFill>
            </a:endParaRPr>
          </a:p>
          <a:p>
            <a:pPr marL="573088" lvl="1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>
                <a:solidFill>
                  <a:srgbClr val="084064"/>
                </a:solidFill>
              </a:rPr>
              <a:t>No </a:t>
            </a:r>
            <a:r>
              <a:rPr lang="en-US" sz="1400" dirty="0">
                <a:solidFill>
                  <a:srgbClr val="084064"/>
                </a:solidFill>
              </a:rPr>
              <a:t>exclusions or limitations on usage, no waiting periods, no limits on “pre-existing</a:t>
            </a:r>
            <a:r>
              <a:rPr lang="en-US" sz="1400" dirty="0" smtClean="0">
                <a:solidFill>
                  <a:srgbClr val="084064"/>
                </a:solidFill>
              </a:rPr>
              <a:t>”</a:t>
            </a:r>
            <a:endParaRPr lang="en-US" sz="1400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Program includes the member’s spouse or domestic partner, dependent children, and dependent individuals living in the plan member’s home such as a parent or grandparent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Fulfillment package will arrive in approximately 10 business </a:t>
            </a:r>
            <a:r>
              <a:rPr lang="en-US" sz="1600" b="1" dirty="0" smtClean="0">
                <a:solidFill>
                  <a:srgbClr val="084064"/>
                </a:solidFill>
              </a:rPr>
              <a:t>days</a:t>
            </a:r>
            <a:endParaRPr lang="en-US" sz="1600" b="1" dirty="0">
              <a:solidFill>
                <a:srgbClr val="084064"/>
              </a:solidFill>
            </a:endParaRPr>
          </a:p>
          <a:p>
            <a:pPr marL="173038" indent="-173038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b="1" dirty="0">
                <a:solidFill>
                  <a:srgbClr val="084064"/>
                </a:solidFill>
              </a:rPr>
              <a:t>Membership is only </a:t>
            </a:r>
            <a:r>
              <a:rPr lang="en-US" sz="1600" b="1" dirty="0" smtClean="0">
                <a:solidFill>
                  <a:srgbClr val="084064"/>
                </a:solidFill>
              </a:rPr>
              <a:t>$10.00 </a:t>
            </a:r>
            <a:r>
              <a:rPr lang="en-US" sz="1600" b="1" dirty="0">
                <a:solidFill>
                  <a:srgbClr val="084064"/>
                </a:solidFill>
              </a:rPr>
              <a:t>per employee per month or </a:t>
            </a:r>
            <a:r>
              <a:rPr lang="en-US" sz="1600" b="1" dirty="0" smtClean="0">
                <a:solidFill>
                  <a:srgbClr val="084064"/>
                </a:solidFill>
              </a:rPr>
              <a:t>$4.62 </a:t>
            </a:r>
            <a:r>
              <a:rPr lang="en-US" sz="1600" b="1" dirty="0">
                <a:solidFill>
                  <a:srgbClr val="084064"/>
                </a:solidFill>
              </a:rPr>
              <a:t>per paycheck</a:t>
            </a:r>
            <a:r>
              <a:rPr lang="en-US" sz="1600" b="1" dirty="0" smtClean="0">
                <a:solidFill>
                  <a:srgbClr val="084064"/>
                </a:solidFill>
              </a:rPr>
              <a:t>.</a:t>
            </a:r>
            <a:endParaRPr lang="en-US" sz="1600" b="1" dirty="0">
              <a:solidFill>
                <a:srgbClr val="08406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3755" y="756394"/>
            <a:ext cx="4993308" cy="461665"/>
          </a:xfrm>
          <a:prstGeom prst="rect">
            <a:avLst/>
          </a:prstGeom>
          <a:effectLst>
            <a:glow rad="101600">
              <a:schemeClr val="tx1">
                <a:alpha val="75000"/>
              </a:schemeClr>
            </a:glow>
            <a:softEdge rad="127000"/>
          </a:effec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6A9B71"/>
                </a:solidFill>
                <a:latin typeface="Arial" pitchFamily="34" charset="0"/>
                <a:cs typeface="Arial" pitchFamily="34" charset="0"/>
              </a:rPr>
              <a:t>IDENTITY THEFT SOLUTIONS</a:t>
            </a:r>
            <a:endParaRPr lang="en-US" sz="2400" b="1" dirty="0">
              <a:solidFill>
                <a:srgbClr val="6A9B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232" y="5857522"/>
            <a:ext cx="8586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SurePathID.com</a:t>
            </a:r>
            <a:r>
              <a:rPr lang="en-US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.</a:t>
            </a:r>
            <a:endParaRPr lang="en-US" sz="11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972480" y="4457270"/>
            <a:ext cx="1194971" cy="907364"/>
            <a:chOff x="4574020" y="4661925"/>
            <a:chExt cx="1194971" cy="907364"/>
          </a:xfrm>
        </p:grpSpPr>
        <p:sp>
          <p:nvSpPr>
            <p:cNvPr id="13" name="TextBox 12"/>
            <p:cNvSpPr txBox="1"/>
            <p:nvPr/>
          </p:nvSpPr>
          <p:spPr>
            <a:xfrm>
              <a:off x="4574020" y="4661925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4020" y="5199957"/>
              <a:ext cx="36576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D448F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>
                <a:ln>
                  <a:solidFill>
                    <a:srgbClr val="333333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22660" y="4661925"/>
              <a:ext cx="6463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YES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22660" y="5199957"/>
              <a:ext cx="5309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dirty="0" smtClean="0">
                  <a:solidFill>
                    <a:srgbClr val="003366"/>
                  </a:solidFill>
                </a:rPr>
                <a:t>NO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2728699" y="3840139"/>
            <a:ext cx="3682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003366"/>
                </a:solidFill>
              </a:rPr>
              <a:t>Enroll in the Identity Theft Program?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221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Path to Identity Protection &amp; Restoration</vt:lpstr>
      <vt:lpstr>IDENTITY THEFT SOLUTIONS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</cp:lastModifiedBy>
  <cp:revision>63</cp:revision>
  <dcterms:created xsi:type="dcterms:W3CDTF">2016-09-30T18:03:12Z</dcterms:created>
  <dcterms:modified xsi:type="dcterms:W3CDTF">2017-08-29T20:24:53Z</dcterms:modified>
</cp:coreProperties>
</file>