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7" r:id="rId2"/>
    <p:sldId id="30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A9B71"/>
    <a:srgbClr val="EEECE1"/>
    <a:srgbClr val="266D65"/>
    <a:srgbClr val="226059"/>
    <a:srgbClr val="D5D2CA"/>
    <a:srgbClr val="595959"/>
    <a:srgbClr val="99C266"/>
    <a:srgbClr val="7BAA44"/>
    <a:srgbClr val="CC8A26"/>
    <a:srgbClr val="206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86"/>
    <p:restoredTop sz="96064" autoAdjust="0"/>
  </p:normalViewPr>
  <p:slideViewPr>
    <p:cSldViewPr snapToGrid="0">
      <p:cViewPr>
        <p:scale>
          <a:sx n="122" d="100"/>
          <a:sy n="122" d="100"/>
        </p:scale>
        <p:origin x="168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54C32A-70E5-0442-B971-439D99C70D53}" type="datetimeFigureOut">
              <a:rPr lang="en-US" smtClean="0"/>
              <a:t>7/27/19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4607C-4F7E-AB47-9E36-128E1F29C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37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1424A-EE38-4E6B-B8EC-513999032B84}" type="datetimeFigureOut">
              <a:rPr lang="en-US" smtClean="0"/>
              <a:pPr/>
              <a:t>7/27/19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FFB9E-21E1-4C93-B600-D651BC864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214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6A9B71"/>
              </a:buClr>
              <a:defRPr>
                <a:solidFill>
                  <a:srgbClr val="595959"/>
                </a:solidFill>
              </a:defRPr>
            </a:lvl1pPr>
            <a:lvl2pPr>
              <a:buClr>
                <a:srgbClr val="416C8D"/>
              </a:buClr>
              <a:defRPr>
                <a:solidFill>
                  <a:srgbClr val="595959"/>
                </a:solidFill>
              </a:defRPr>
            </a:lvl2pPr>
            <a:lvl3pPr>
              <a:buClr>
                <a:srgbClr val="98C165"/>
              </a:buClr>
              <a:defRPr>
                <a:solidFill>
                  <a:srgbClr val="595959"/>
                </a:solidFill>
              </a:defRPr>
            </a:lvl3pPr>
            <a:lvl4pPr>
              <a:buClr>
                <a:srgbClr val="CC8A26"/>
              </a:buClr>
              <a:defRPr>
                <a:solidFill>
                  <a:srgbClr val="595959"/>
                </a:solidFill>
              </a:defRPr>
            </a:lvl4pPr>
            <a:lvl5pPr>
              <a:buClr>
                <a:srgbClr val="084064"/>
              </a:buClr>
              <a:defRPr>
                <a:solidFill>
                  <a:srgbClr val="59595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2870" y="6482520"/>
            <a:ext cx="459407" cy="305214"/>
          </a:xfrm>
        </p:spPr>
        <p:txBody>
          <a:bodyPr/>
          <a:lstStyle>
            <a:lvl1pPr>
              <a:defRPr sz="1000"/>
            </a:lvl1pPr>
          </a:lstStyle>
          <a:p>
            <a:fld id="{BF5177B4-61F3-A64B-BA4F-A6AB1AEFD3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divider-blu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blue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green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divider-green-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pt-divider-orange-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-inner-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-3658"/>
            <a:ext cx="9144000" cy="686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41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ue swoosh with green trim for mkt material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66"/>
          <a:stretch/>
        </p:blipFill>
        <p:spPr>
          <a:xfrm>
            <a:off x="-4948" y="0"/>
            <a:ext cx="9148947" cy="155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33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C-narrow-ppt-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-cover-a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6165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228600" y="1295400"/>
            <a:ext cx="24886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Path to Identity </a:t>
            </a:r>
            <a:b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Theft Protection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F7873-81D2-4081-A4DF-3DA170574E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ue swoosh with green trim for mkt materials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/>
          <a:stretch/>
        </p:blipFill>
        <p:spPr>
          <a:xfrm>
            <a:off x="0" y="0"/>
            <a:ext cx="9148947" cy="69573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0E1A8-3D3F-4FDD-AF7A-90F3E791665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LC official logo white.png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0" y="167165"/>
            <a:ext cx="1305470" cy="3001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6" r:id="rId2"/>
    <p:sldLayoutId id="2147483667" r:id="rId3"/>
    <p:sldLayoutId id="2147483665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6" r:id="rId15"/>
    <p:sldLayoutId id="2147483657" r:id="rId16"/>
    <p:sldLayoutId id="2147483658" r:id="rId17"/>
    <p:sldLayoutId id="2147483659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C icon Expanded Legal dark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700" y="1539350"/>
            <a:ext cx="511283" cy="195217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25397" y="247614"/>
            <a:ext cx="4672335" cy="6048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FAMILY PROTECTION PLAN</a:t>
            </a:r>
          </a:p>
        </p:txBody>
      </p:sp>
      <p:pic>
        <p:nvPicPr>
          <p:cNvPr id="5" name="Picture 4" descr="LC icon Tax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19" y="3878044"/>
            <a:ext cx="786134" cy="829507"/>
          </a:xfrm>
          <a:prstGeom prst="rect">
            <a:avLst/>
          </a:prstGeom>
        </p:spPr>
      </p:pic>
      <p:pic>
        <p:nvPicPr>
          <p:cNvPr id="7" name="Picture 6" descr="LC icon ID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659" y="3919719"/>
            <a:ext cx="680361" cy="778558"/>
          </a:xfrm>
          <a:prstGeom prst="rect">
            <a:avLst/>
          </a:prstGeom>
        </p:spPr>
      </p:pic>
      <p:pic>
        <p:nvPicPr>
          <p:cNvPr id="8" name="Picture 7" descr="LC icon Legal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979" y="1534543"/>
            <a:ext cx="1026137" cy="1105071"/>
          </a:xfrm>
          <a:prstGeom prst="rect">
            <a:avLst/>
          </a:prstGeom>
        </p:spPr>
      </p:pic>
      <p:pic>
        <p:nvPicPr>
          <p:cNvPr id="26" name="Picture 25" descr="Legal-Club-logo-300x69-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3" y="379553"/>
            <a:ext cx="2534478" cy="582930"/>
          </a:xfrm>
          <a:prstGeom prst="rect">
            <a:avLst/>
          </a:prstGeom>
        </p:spPr>
      </p:pic>
      <p:sp>
        <p:nvSpPr>
          <p:cNvPr id="30" name="Content Placeholder 2"/>
          <p:cNvSpPr txBox="1">
            <a:spLocks/>
          </p:cNvSpPr>
          <p:nvPr/>
        </p:nvSpPr>
        <p:spPr>
          <a:xfrm>
            <a:off x="3886345" y="1598643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buying or selling a home?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3886345" y="2084932"/>
            <a:ext cx="4799146" cy="38142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speeding ticket?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3886345" y="2532649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dealing with a divorce or child support?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3886345" y="2999440"/>
            <a:ext cx="4799146" cy="4195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/>
              <a:t>… need an attorney to review a document?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1977356" y="3976441"/>
            <a:ext cx="170356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dirty="0"/>
              <a:t>Get your taxes done FREE!</a:t>
            </a:r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5201727" y="3976441"/>
            <a:ext cx="3590842" cy="6889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800" dirty="0"/>
              <a:t>Identity Theft is a real threat. </a:t>
            </a:r>
            <a:br>
              <a:rPr lang="en-US" sz="1800" dirty="0"/>
            </a:br>
            <a:r>
              <a:rPr lang="en-US" sz="1800" dirty="0"/>
              <a:t>Do you want to protect yourself?</a:t>
            </a:r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955243" y="2745601"/>
            <a:ext cx="2106735" cy="75788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6A9B71"/>
              </a:buClr>
              <a:buFont typeface="Arial" pitchFamily="34" charset="0"/>
              <a:buChar char="•"/>
              <a:defRPr sz="2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416C8D"/>
              </a:buClr>
              <a:buFont typeface="Arial" pitchFamily="34" charset="0"/>
              <a:buChar char="–"/>
              <a:defRPr sz="2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8C165"/>
              </a:buClr>
              <a:buFont typeface="Arial" pitchFamily="34" charset="0"/>
              <a:buChar char="•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CC8A26"/>
              </a:buClr>
              <a:buFont typeface="Arial" pitchFamily="34" charset="0"/>
              <a:buChar char="–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084064"/>
              </a:buClr>
              <a:buFont typeface="Arial" pitchFamily="34" charset="0"/>
              <a:buChar char="»"/>
              <a:defRPr sz="18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FREE 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DEEPLY DISCOUNTED</a:t>
            </a:r>
          </a:p>
          <a:p>
            <a:pPr marL="119063" indent="-119063" algn="ctr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</a:pPr>
            <a:r>
              <a:rPr lang="en-US" sz="1400" b="1" dirty="0"/>
              <a:t>REDUCED HOURLY RATE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265904" y="5288573"/>
            <a:ext cx="3864387" cy="1472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Single tier rates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Low monthly premiums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Convenient payroll deduction</a:t>
            </a:r>
          </a:p>
          <a:p>
            <a:pPr marL="173038" indent="-17303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exclusions or pre-existing limitations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0" y="5069987"/>
            <a:ext cx="9144000" cy="0"/>
          </a:xfrm>
          <a:prstGeom prst="line">
            <a:avLst/>
          </a:prstGeom>
          <a:ln w="6350" cmpd="sng">
            <a:solidFill>
              <a:srgbClr val="99C26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3782931" y="5288573"/>
            <a:ext cx="5344742" cy="14721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No waiting periods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Includes eligible dependents/liberal definition of dependent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Over 85,000 online legal forms</a:t>
            </a:r>
          </a:p>
          <a:p>
            <a:pPr marL="285750" indent="-166688" algn="l">
              <a:lnSpc>
                <a:spcPct val="130000"/>
              </a:lnSpc>
              <a:buFont typeface="Arial"/>
              <a:buChar char="•"/>
            </a:pPr>
            <a:r>
              <a:rPr lang="en-US" sz="1400" b="0" i="1" dirty="0">
                <a:solidFill>
                  <a:srgbClr val="6A9B71"/>
                </a:solidFill>
              </a:rPr>
              <a:t>ID card and guidebook delivered in about 10 business days</a:t>
            </a:r>
          </a:p>
          <a:p>
            <a:pPr marL="285750" indent="-285750">
              <a:lnSpc>
                <a:spcPct val="130000"/>
              </a:lnSpc>
              <a:buFont typeface="Arial"/>
              <a:buChar char="•"/>
            </a:pPr>
            <a:endParaRPr lang="en-US" sz="1400" b="0" i="1" dirty="0">
              <a:solidFill>
                <a:srgbClr val="6A9B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23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848C99A2-677A-734F-AA34-07DB069C94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254676"/>
              </p:ext>
            </p:extLst>
          </p:nvPr>
        </p:nvGraphicFramePr>
        <p:xfrm>
          <a:off x="215598" y="5561692"/>
          <a:ext cx="8813108" cy="7253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32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3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3277">
                  <a:extLst>
                    <a:ext uri="{9D8B030D-6E8A-4147-A177-3AD203B41FA5}">
                      <a16:colId xmlns:a16="http://schemas.microsoft.com/office/drawing/2014/main" val="3946179544"/>
                    </a:ext>
                  </a:extLst>
                </a:gridCol>
                <a:gridCol w="2203277">
                  <a:extLst>
                    <a:ext uri="{9D8B030D-6E8A-4147-A177-3AD203B41FA5}">
                      <a16:colId xmlns:a16="http://schemas.microsoft.com/office/drawing/2014/main" val="1565779414"/>
                    </a:ext>
                  </a:extLst>
                </a:gridCol>
              </a:tblGrid>
              <a:tr h="14104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FPP CLASSIC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$14 per employee per month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FPP</a:t>
                      </a:r>
                      <a:endParaRPr lang="en-US" sz="1400" b="1" i="1" spc="0" baseline="0" dirty="0">
                        <a:solidFill>
                          <a:srgbClr val="084064"/>
                        </a:solidFill>
                        <a:ea typeface="ＭＳ Ｐゴシック" pitchFamily="34" charset="-128"/>
                      </a:endParaRP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$16 per employee per month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FPP </a:t>
                      </a:r>
                      <a:r>
                        <a:rPr lang="en-US" sz="1400" b="1" i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EXTRA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$18 per employee per month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FPP </a:t>
                      </a:r>
                      <a:r>
                        <a:rPr lang="en-US" sz="1400" b="1" i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PLUS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spc="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$20 per employee per month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04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Enroll:              YES              NO</a:t>
                      </a:r>
                      <a:endParaRPr lang="en-US" sz="1200" b="1" spc="0" baseline="0" dirty="0">
                        <a:solidFill>
                          <a:srgbClr val="084064"/>
                        </a:solidFill>
                        <a:ea typeface="ＭＳ Ｐゴシック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Enroll:              YES              NO</a:t>
                      </a:r>
                      <a:endParaRPr lang="en-US" sz="1200" b="1" spc="0" baseline="0" dirty="0">
                        <a:solidFill>
                          <a:srgbClr val="084064"/>
                        </a:solidFill>
                        <a:ea typeface="ＭＳ Ｐゴシック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Enroll:              YES              NO</a:t>
                      </a:r>
                      <a:endParaRPr lang="en-US" sz="1200" b="1" spc="0" baseline="0" dirty="0">
                        <a:solidFill>
                          <a:srgbClr val="084064"/>
                        </a:solidFill>
                        <a:ea typeface="ＭＳ Ｐゴシック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 </a:t>
                      </a:r>
                      <a:r>
                        <a:rPr lang="en-US" sz="1200" b="1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Enroll:              YES              NO</a:t>
                      </a:r>
                      <a:endParaRPr lang="en-US" sz="1200" b="1" spc="0" baseline="0" dirty="0">
                        <a:solidFill>
                          <a:srgbClr val="084064"/>
                        </a:solidFill>
                        <a:ea typeface="ＭＳ Ｐゴシック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61311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175934" y="6513143"/>
            <a:ext cx="679213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i="1" dirty="0">
                <a:solidFill>
                  <a:srgbClr val="595959"/>
                </a:solidFill>
              </a:rPr>
              <a:t>* Limit one per household       ** Credit Monitoring, Identity Monitoring and Insurance are limited only to the member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82232" y="6366018"/>
            <a:ext cx="85863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This is only an outline of benefits. For a complete description of benefits, terms and conditions, please visit </a:t>
            </a:r>
            <a:r>
              <a:rPr lang="en-US" sz="1000" i="1" dirty="0" err="1">
                <a:solidFill>
                  <a:srgbClr val="595959"/>
                </a:solidFill>
                <a:latin typeface="Calibri" pitchFamily="34" charset="0"/>
              </a:rPr>
              <a:t>legalclub.com</a:t>
            </a:r>
            <a:r>
              <a:rPr lang="en-US" sz="1000" i="1" dirty="0">
                <a:solidFill>
                  <a:srgbClr val="595959"/>
                </a:solidFill>
                <a:latin typeface="Calibri" pitchFamily="34" charset="0"/>
              </a:rPr>
              <a:t>.</a:t>
            </a:r>
          </a:p>
        </p:txBody>
      </p:sp>
      <p:pic>
        <p:nvPicPr>
          <p:cNvPr id="27" name="Picture 26" descr="blue swoosh with green trim for mkt materials.png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29" b="48541"/>
          <a:stretch/>
        </p:blipFill>
        <p:spPr>
          <a:xfrm>
            <a:off x="0" y="0"/>
            <a:ext cx="9148947" cy="329674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320933" y="19433"/>
            <a:ext cx="4502134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Enroll in the Legal Club Family Protection Plan?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>
            <a:spLocks noChangeAspect="1"/>
          </p:cNvSpPr>
          <p:nvPr/>
        </p:nvSpPr>
        <p:spPr>
          <a:xfrm>
            <a:off x="1803449" y="6071055"/>
            <a:ext cx="154575" cy="156086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33" name="TextBox 32"/>
          <p:cNvSpPr txBox="1">
            <a:spLocks noChangeAspect="1"/>
          </p:cNvSpPr>
          <p:nvPr/>
        </p:nvSpPr>
        <p:spPr>
          <a:xfrm>
            <a:off x="1073563" y="6071055"/>
            <a:ext cx="154575" cy="156086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5A36A9-9DF4-4B4F-9018-0438D83D0D0B}"/>
              </a:ext>
            </a:extLst>
          </p:cNvPr>
          <p:cNvSpPr txBox="1">
            <a:spLocks noChangeAspect="1"/>
          </p:cNvSpPr>
          <p:nvPr/>
        </p:nvSpPr>
        <p:spPr>
          <a:xfrm>
            <a:off x="4002436" y="6071055"/>
            <a:ext cx="154575" cy="156086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FBF0AF-895F-C341-A3B1-FF36DB6A3B1A}"/>
              </a:ext>
            </a:extLst>
          </p:cNvPr>
          <p:cNvSpPr txBox="1">
            <a:spLocks noChangeAspect="1"/>
          </p:cNvSpPr>
          <p:nvPr/>
        </p:nvSpPr>
        <p:spPr>
          <a:xfrm>
            <a:off x="3285291" y="6071055"/>
            <a:ext cx="154575" cy="156086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9FBA2F8-8A62-2748-BF07-4CFF8A6C1915}"/>
              </a:ext>
            </a:extLst>
          </p:cNvPr>
          <p:cNvSpPr txBox="1">
            <a:spLocks noChangeAspect="1"/>
          </p:cNvSpPr>
          <p:nvPr/>
        </p:nvSpPr>
        <p:spPr>
          <a:xfrm>
            <a:off x="8412408" y="6071055"/>
            <a:ext cx="154575" cy="156086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7594FB5-8E60-BB4E-8846-40B60F73B55D}"/>
              </a:ext>
            </a:extLst>
          </p:cNvPr>
          <p:cNvSpPr txBox="1">
            <a:spLocks noChangeAspect="1"/>
          </p:cNvSpPr>
          <p:nvPr/>
        </p:nvSpPr>
        <p:spPr>
          <a:xfrm>
            <a:off x="7695263" y="6071055"/>
            <a:ext cx="154575" cy="156086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4A9F7B3-A3FA-1B42-A157-C03899F4DE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137043"/>
              </p:ext>
            </p:extLst>
          </p:nvPr>
        </p:nvGraphicFramePr>
        <p:xfrm>
          <a:off x="215598" y="550369"/>
          <a:ext cx="8813108" cy="4953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3277">
                  <a:extLst>
                    <a:ext uri="{9D8B030D-6E8A-4147-A177-3AD203B41FA5}">
                      <a16:colId xmlns:a16="http://schemas.microsoft.com/office/drawing/2014/main" val="1979272522"/>
                    </a:ext>
                  </a:extLst>
                </a:gridCol>
                <a:gridCol w="2203277">
                  <a:extLst>
                    <a:ext uri="{9D8B030D-6E8A-4147-A177-3AD203B41FA5}">
                      <a16:colId xmlns:a16="http://schemas.microsoft.com/office/drawing/2014/main" val="160238361"/>
                    </a:ext>
                  </a:extLst>
                </a:gridCol>
                <a:gridCol w="2203277">
                  <a:extLst>
                    <a:ext uri="{9D8B030D-6E8A-4147-A177-3AD203B41FA5}">
                      <a16:colId xmlns:a16="http://schemas.microsoft.com/office/drawing/2014/main" val="2912293032"/>
                    </a:ext>
                  </a:extLst>
                </a:gridCol>
                <a:gridCol w="2203277">
                  <a:extLst>
                    <a:ext uri="{9D8B030D-6E8A-4147-A177-3AD203B41FA5}">
                      <a16:colId xmlns:a16="http://schemas.microsoft.com/office/drawing/2014/main" val="739013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 &amp; Discounted Legal Care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 &amp; Discounted Legal Care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 &amp; Discounted Legal Care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 &amp; Discounted Legal Care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749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Online Legal Forms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Online Legal Forms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Online Legal Forms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Online Legal Forms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8777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5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Tax Preparation &amp; Advice Includes: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 Federal and state tax return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5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Tax Preparation &amp; Advice Includes: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 Federal and state tax return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5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Tax Preparation &amp; Advice Includes: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 Federal and state tax return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5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Tax Preparation &amp; Advice Includes: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Free Federal and state tax return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544465"/>
                  </a:ext>
                </a:extLst>
              </a:tr>
              <a:tr h="1811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Keylogging Defense System™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b="0" spc="-30" baseline="0" dirty="0">
                        <a:solidFill>
                          <a:srgbClr val="084064"/>
                        </a:solidFill>
                        <a:ea typeface="ＭＳ Ｐゴシック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Privacy Plus Software including: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Data Vault, Secure Email, Virtual Private Network (VPN), and Password Manager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Privacy Plus Software including: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Data Vault, Secure Email, Virtual Private Network (VPN), and Password Manager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Privacy Plus Software including: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Data Vault, Secure Email, Virtual Private Network (VPN), and Password Manager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01016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1-Bureau Credit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3-Bureau Credit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E5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4416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Preventative Identity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Preventative Identity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Preventative Identity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Preventative Identity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625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Bank Account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Take Over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Bank Account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Take Over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Bank Account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Take Over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93313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Sex Offender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Sex Offender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Sex Offender Monitoring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3915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Social Media Monitoring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(Cyberbullying)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Social Media Monitoring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(Cyberbullying)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Social Media Monitoring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(Cyberbullying)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942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Fully Managed Restoration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Fully Managed Restoration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Fully Managed Restoration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Fully Managed Restoration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9240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Lost / Stolen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Credit Card Assistance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Lost / Stolen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Credit Card Assistance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Lost / Stolen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Credit Card Assistance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Lost / Stolen</a:t>
                      </a:r>
                    </a:p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Credit Card Assistance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653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$1,000,000 Insurance Policy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$1,000,000 Insurance Policy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$1,000,000 Insurance Policy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$1,000,000 Insurance Policy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4333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Email Alerts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Email Alerts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Email Alerts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068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Financial Education </a:t>
                      </a:r>
                      <a:b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</a:b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&amp; Credit Counseling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6578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spc="-30" baseline="0" dirty="0" err="1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LifeEvents</a:t>
                      </a: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™ </a:t>
                      </a:r>
                      <a:b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</a:b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Telephonic Counseling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spc="-30" baseline="0" dirty="0">
                          <a:solidFill>
                            <a:srgbClr val="084064"/>
                          </a:solidFill>
                          <a:ea typeface="ＭＳ Ｐゴシック" pitchFamily="34" charset="-128"/>
                        </a:rPr>
                        <a:t>N/A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6A9B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28301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1B825656-5E68-C342-919D-6F28E503F44F}"/>
              </a:ext>
            </a:extLst>
          </p:cNvPr>
          <p:cNvSpPr txBox="1">
            <a:spLocks noChangeAspect="1"/>
          </p:cNvSpPr>
          <p:nvPr/>
        </p:nvSpPr>
        <p:spPr>
          <a:xfrm>
            <a:off x="6210318" y="6070954"/>
            <a:ext cx="154575" cy="156086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ADD5B90-20CA-FC4D-8443-7B098C0D045E}"/>
              </a:ext>
            </a:extLst>
          </p:cNvPr>
          <p:cNvSpPr txBox="1">
            <a:spLocks noChangeAspect="1"/>
          </p:cNvSpPr>
          <p:nvPr/>
        </p:nvSpPr>
        <p:spPr>
          <a:xfrm>
            <a:off x="5493173" y="6070954"/>
            <a:ext cx="154575" cy="156086"/>
          </a:xfrm>
          <a:prstGeom prst="rect">
            <a:avLst/>
          </a:prstGeom>
          <a:solidFill>
            <a:schemeClr val="bg1"/>
          </a:solidFill>
          <a:ln>
            <a:solidFill>
              <a:srgbClr val="2D448F"/>
            </a:solidFill>
          </a:ln>
        </p:spPr>
        <p:txBody>
          <a:bodyPr wrap="square" rtlCol="0">
            <a:spAutoFit/>
          </a:bodyPr>
          <a:lstStyle/>
          <a:p>
            <a:endParaRPr lang="en-US" dirty="0">
              <a:ln>
                <a:solidFill>
                  <a:srgbClr val="333333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92525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7346</TotalTime>
  <Words>497</Words>
  <Application>Microsoft Macintosh PowerPoint</Application>
  <PresentationFormat>On-screen Show (4:3)</PresentationFormat>
  <Paragraphs>110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Theme</vt:lpstr>
      <vt:lpstr>FAMILY PROTECTION PLAN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 Ingerman</dc:creator>
  <cp:lastModifiedBy>Marc Ingerman</cp:lastModifiedBy>
  <cp:revision>114</cp:revision>
  <cp:lastPrinted>2017-10-12T21:13:28Z</cp:lastPrinted>
  <dcterms:created xsi:type="dcterms:W3CDTF">2016-09-30T18:03:12Z</dcterms:created>
  <dcterms:modified xsi:type="dcterms:W3CDTF">2019-07-27T22:13:35Z</dcterms:modified>
</cp:coreProperties>
</file>