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B71"/>
    <a:srgbClr val="EEECE1"/>
    <a:srgbClr val="D5D2CA"/>
    <a:srgbClr val="595959"/>
    <a:srgbClr val="99C266"/>
    <a:srgbClr val="7BAA44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064" autoAdjust="0"/>
  </p:normalViewPr>
  <p:slideViewPr>
    <p:cSldViewPr snapToGrid="0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4/19/20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4/19/20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C official logo whit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0" y="167165"/>
            <a:ext cx="1305470" cy="300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C icon Expanded Legal dark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00" y="1539350"/>
            <a:ext cx="511283" cy="1952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25397" y="247614"/>
            <a:ext cx="4672335" cy="6048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FAMILY PROTECTION PLAN </a:t>
            </a:r>
            <a:r>
              <a:rPr lang="en-US" sz="2000" i="1" dirty="0">
                <a:solidFill>
                  <a:schemeClr val="bg1"/>
                </a:solidFill>
              </a:rPr>
              <a:t>PLUS</a:t>
            </a:r>
          </a:p>
        </p:txBody>
      </p:sp>
      <p:pic>
        <p:nvPicPr>
          <p:cNvPr id="5" name="Picture 4" descr="LC icon Ta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19" y="3878044"/>
            <a:ext cx="786134" cy="829507"/>
          </a:xfrm>
          <a:prstGeom prst="rect">
            <a:avLst/>
          </a:prstGeom>
        </p:spPr>
      </p:pic>
      <p:pic>
        <p:nvPicPr>
          <p:cNvPr id="7" name="Picture 6" descr="LC icon ID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59" y="3919719"/>
            <a:ext cx="680361" cy="778558"/>
          </a:xfrm>
          <a:prstGeom prst="rect">
            <a:avLst/>
          </a:prstGeom>
        </p:spPr>
      </p:pic>
      <p:pic>
        <p:nvPicPr>
          <p:cNvPr id="8" name="Picture 7" descr="LC icon Lega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79" y="1534543"/>
            <a:ext cx="1026137" cy="1105071"/>
          </a:xfrm>
          <a:prstGeom prst="rect">
            <a:avLst/>
          </a:prstGeom>
        </p:spPr>
      </p:pic>
      <p:pic>
        <p:nvPicPr>
          <p:cNvPr id="26" name="Picture 25" descr="Legal-Club-logo-300x69-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3" y="379553"/>
            <a:ext cx="2534478" cy="582930"/>
          </a:xfrm>
          <a:prstGeom prst="rect">
            <a:avLst/>
          </a:prstGeom>
        </p:spPr>
      </p:pic>
      <p:sp>
        <p:nvSpPr>
          <p:cNvPr id="30" name="Content Placeholder 2"/>
          <p:cNvSpPr txBox="1">
            <a:spLocks/>
          </p:cNvSpPr>
          <p:nvPr/>
        </p:nvSpPr>
        <p:spPr>
          <a:xfrm>
            <a:off x="3886345" y="1598643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buying or selling a home?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6345" y="2084932"/>
            <a:ext cx="4799146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speeding ticket?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3886345" y="2532649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dealing with a divorce or child support?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86345" y="2999440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need an attorney to review a document?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977356" y="3976441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Get your taxes done FREE!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201727" y="3976441"/>
            <a:ext cx="359084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Identity Theft is a real threat. </a:t>
            </a:r>
            <a:br>
              <a:rPr lang="en-US" sz="1800" dirty="0"/>
            </a:br>
            <a:r>
              <a:rPr lang="en-US" sz="1800" dirty="0"/>
              <a:t>Do you want to protect yourself?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55243" y="2745601"/>
            <a:ext cx="2106735" cy="7578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FREE 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DEEPLY DISCOUNTED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REDUCED HOURLY RATE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82232" y="5149785"/>
            <a:ext cx="3864387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Single tier rates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Low monthly premiums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Convenient payroll deduction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exclusions or pre-existing limitations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045495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799259" y="5149785"/>
            <a:ext cx="5344742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waiting periods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Includes eligible dependents/liberal definition of dependent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1,000’s of online legal forms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ID card and guidebook delivered in about 10 business days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308938"/>
              </p:ext>
            </p:extLst>
          </p:nvPr>
        </p:nvGraphicFramePr>
        <p:xfrm>
          <a:off x="249664" y="539932"/>
          <a:ext cx="8640599" cy="55650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85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&amp; Discounted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Legal Care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unlimited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and Deeply Discounted Legal Care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from a nationwide proprietary network of plan attorneys. Plan attorneys have contracted to charge 40% off their normal hourly rate, with a minimum of $125 per hour, for legal care beyond the free and discounted services.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Free Simple Will for you and your family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Guaranteed low hourly rate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Discounted rates on: Uncontested Divorce, Traffic Ticket Defense, Bankruptcy, Residential Real Estate Document Review and more!</a:t>
                      </a:r>
                    </a:p>
                    <a:p>
                      <a:pPr marL="228600" indent="-109538" algn="just">
                        <a:spcBef>
                          <a:spcPts val="0"/>
                        </a:spcBef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Online Legal Forms 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– wide-ranging selection of ready to use forms to create legally valid documents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5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</a:t>
                      </a:r>
                      <a:r>
                        <a:rPr lang="en-US" sz="1400" b="1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Tax Preparation &amp; Advice</a:t>
                      </a:r>
                      <a:endParaRPr lang="en-US" sz="1400" dirty="0">
                        <a:solidFill>
                          <a:srgbClr val="595959"/>
                        </a:solidFill>
                      </a:endParaRPr>
                    </a:p>
                    <a:p>
                      <a:pPr marL="0" lvl="0" indent="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FREE Federal and State</a:t>
                      </a:r>
                      <a:r>
                        <a:rPr lang="en-US" sz="1200" b="1" baseline="0" dirty="0">
                          <a:solidFill>
                            <a:srgbClr val="6A9B71"/>
                          </a:solidFill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6A9B71"/>
                          </a:solidFill>
                        </a:rPr>
                        <a:t>Tax Return Preparation saving you between $250 and $300 every year </a:t>
                      </a:r>
                      <a:r>
                        <a:rPr lang="en-US" sz="1200" b="0" dirty="0">
                          <a:solidFill>
                            <a:srgbClr val="595959"/>
                          </a:solidFill>
                        </a:rPr>
                        <a:t>(1040,</a:t>
                      </a:r>
                      <a:r>
                        <a:rPr lang="en-US" sz="1200" b="0" baseline="0" dirty="0">
                          <a:solidFill>
                            <a:srgbClr val="595959"/>
                          </a:solidFill>
                        </a:rPr>
                        <a:t> 1040A, 1040EZ*).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</a:t>
                      </a:r>
                      <a:endParaRPr lang="en-US" sz="600" dirty="0"/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4939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Identity Theft Solutions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6A9B71"/>
                        </a:buClr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You receive prevention and restoration solutions: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b="1" dirty="0">
                          <a:solidFill>
                            <a:srgbClr val="595959"/>
                          </a:solidFill>
                        </a:rPr>
                        <a:t>3-Bureau Credit Monitoring**</a:t>
                      </a:r>
                      <a:endParaRPr lang="en-US" sz="1200" dirty="0">
                        <a:solidFill>
                          <a:srgbClr val="595959"/>
                        </a:solidFill>
                      </a:endParaRP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10" dirty="0">
                          <a:solidFill>
                            <a:srgbClr val="595959"/>
                          </a:solidFill>
                        </a:rPr>
                        <a:t>Privacy Plus Software protects personal information while online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Identity Monitoring** alerts if concerning activity involving your personal information occurs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Additional monitoring includes Bank </a:t>
                      </a:r>
                      <a:r>
                        <a:rPr lang="en-US" sz="1200">
                          <a:solidFill>
                            <a:srgbClr val="595959"/>
                          </a:solidFill>
                        </a:rPr>
                        <a:t>Takeover Monitoring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595959"/>
                          </a:solidFill>
                        </a:rPr>
                        <a:t>Cyberbullying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 and Sex Offender Monitoring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spc="-20" dirty="0">
                          <a:solidFill>
                            <a:srgbClr val="595959"/>
                          </a:solidFill>
                        </a:rPr>
                        <a:t>Full Service Restoration of identity to pre-theft state if theft occurs </a:t>
                      </a:r>
                    </a:p>
                    <a:p>
                      <a:pPr marL="119063" indent="-119063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Assistance with replacement of misplaced or stolen identification and credit cards</a:t>
                      </a:r>
                    </a:p>
                    <a:p>
                      <a:pPr marL="119063" indent="-119063" algn="just"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6A9B71"/>
                        </a:buClr>
                        <a:buFont typeface="Arial"/>
                        <a:buChar char="•"/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</a:rPr>
                        <a:t>$1,000,000 of identity theft insurance**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088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FAMILY PROTECTION PLAN </a:t>
                      </a:r>
                      <a:r>
                        <a:rPr lang="en-US" sz="1400" b="1" i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PLUS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$20 per employee per month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937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  Enroll:                       YES            NO</a:t>
                      </a:r>
                    </a:p>
                  </a:txBody>
                  <a:tcPr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75934" y="6283560"/>
            <a:ext cx="67921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>
                <a:solidFill>
                  <a:srgbClr val="595959"/>
                </a:solidFill>
              </a:rPr>
              <a:t>* Limit one per household       ** Credit Monitoring, Identity Monitoring and Insurance are limited only to the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232" y="6111943"/>
            <a:ext cx="858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000" i="1" dirty="0" err="1">
                <a:solidFill>
                  <a:srgbClr val="595959"/>
                </a:solidFill>
                <a:latin typeface="Calibri" pitchFamily="34" charset="0"/>
              </a:rPr>
              <a:t>legalclub.com</a:t>
            </a: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27" name="Picture 26" descr="blue swoosh with green trim for mkt materials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 b="48541"/>
          <a:stretch/>
        </p:blipFill>
        <p:spPr>
          <a:xfrm>
            <a:off x="0" y="-1"/>
            <a:ext cx="9148947" cy="44226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320933" y="98813"/>
            <a:ext cx="5034581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Enroll in the Legal Club Family Protection Plan </a:t>
            </a:r>
            <a:r>
              <a:rPr lang="en-US" b="1" i="1" dirty="0">
                <a:solidFill>
                  <a:schemeClr val="bg1"/>
                </a:solidFill>
              </a:rPr>
              <a:t>PLUS</a:t>
            </a:r>
            <a:r>
              <a:rPr lang="en-US" b="1" dirty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spect="1"/>
          </p:cNvSpPr>
          <p:nvPr/>
        </p:nvSpPr>
        <p:spPr>
          <a:xfrm>
            <a:off x="5270826" y="5846569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4500119" y="5846569"/>
            <a:ext cx="202758" cy="204740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2D9564E-728B-A040-93A8-ADDB9756AAA7}"/>
              </a:ext>
            </a:extLst>
          </p:cNvPr>
          <p:cNvSpPr txBox="1">
            <a:spLocks/>
          </p:cNvSpPr>
          <p:nvPr/>
        </p:nvSpPr>
        <p:spPr>
          <a:xfrm>
            <a:off x="69574" y="6505236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2020 Legal Club of America.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42AD1C7-F594-C84C-AAE4-222F9FAF7221}"/>
              </a:ext>
            </a:extLst>
          </p:cNvPr>
          <p:cNvSpPr txBox="1">
            <a:spLocks/>
          </p:cNvSpPr>
          <p:nvPr/>
        </p:nvSpPr>
        <p:spPr>
          <a:xfrm>
            <a:off x="5743223" y="6527127"/>
            <a:ext cx="3331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_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enroll_fpp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</a:t>
            </a: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20</a:t>
            </a:r>
            <a:r>
              <a:rPr kumimoji="0" lang="en-US" sz="9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_(2.2.20)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6265</TotalTime>
  <Words>401</Words>
  <Application>Microsoft Macintosh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FAMILY PROTECTION PLAN PLUS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 Ingerman</cp:lastModifiedBy>
  <cp:revision>101</cp:revision>
  <cp:lastPrinted>2017-10-12T21:13:28Z</cp:lastPrinted>
  <dcterms:created xsi:type="dcterms:W3CDTF">2016-09-30T18:03:12Z</dcterms:created>
  <dcterms:modified xsi:type="dcterms:W3CDTF">2020-04-19T18:31:48Z</dcterms:modified>
</cp:coreProperties>
</file>