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A9B71"/>
    <a:srgbClr val="EEECE1"/>
    <a:srgbClr val="D5D2CA"/>
    <a:srgbClr val="595959"/>
    <a:srgbClr val="99C266"/>
    <a:srgbClr val="7BAA44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064" autoAdjust="0"/>
  </p:normalViewPr>
  <p:slideViewPr>
    <p:cSldViewPr snapToGrid="0">
      <p:cViewPr varScale="1">
        <p:scale>
          <a:sx n="124" d="100"/>
          <a:sy n="124" d="100"/>
        </p:scale>
        <p:origin x="17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LC official logo white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0" y="167165"/>
            <a:ext cx="1305470" cy="3001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C icon Expanded Legal dark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00" y="1539350"/>
            <a:ext cx="511283" cy="1952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25397" y="247614"/>
            <a:ext cx="4672335" cy="6048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FAMILY PROTECTION PLAN</a:t>
            </a:r>
          </a:p>
        </p:txBody>
      </p:sp>
      <p:pic>
        <p:nvPicPr>
          <p:cNvPr id="5" name="Picture 4" descr="LC icon Ta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19" y="3878044"/>
            <a:ext cx="786134" cy="829507"/>
          </a:xfrm>
          <a:prstGeom prst="rect">
            <a:avLst/>
          </a:prstGeom>
        </p:spPr>
      </p:pic>
      <p:pic>
        <p:nvPicPr>
          <p:cNvPr id="7" name="Picture 6" descr="LC icon ID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59" y="3919719"/>
            <a:ext cx="680361" cy="778558"/>
          </a:xfrm>
          <a:prstGeom prst="rect">
            <a:avLst/>
          </a:prstGeom>
        </p:spPr>
      </p:pic>
      <p:pic>
        <p:nvPicPr>
          <p:cNvPr id="8" name="Picture 7" descr="LC icon Lega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979" y="1534543"/>
            <a:ext cx="1026137" cy="1105071"/>
          </a:xfrm>
          <a:prstGeom prst="rect">
            <a:avLst/>
          </a:prstGeom>
        </p:spPr>
      </p:pic>
      <p:pic>
        <p:nvPicPr>
          <p:cNvPr id="26" name="Picture 25" descr="Legal-Club-logo-300x69-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3" y="379553"/>
            <a:ext cx="2534478" cy="582930"/>
          </a:xfrm>
          <a:prstGeom prst="rect">
            <a:avLst/>
          </a:prstGeom>
        </p:spPr>
      </p:pic>
      <p:sp>
        <p:nvSpPr>
          <p:cNvPr id="30" name="Content Placeholder 2"/>
          <p:cNvSpPr txBox="1">
            <a:spLocks/>
          </p:cNvSpPr>
          <p:nvPr/>
        </p:nvSpPr>
        <p:spPr>
          <a:xfrm>
            <a:off x="3886345" y="1598643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buying or selling a home?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886345" y="2084932"/>
            <a:ext cx="4799146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speeding ticket?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3886345" y="2532649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dealing with a divorce or child support?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886345" y="2999440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need an attorney to review a document?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977356" y="3976441"/>
            <a:ext cx="170356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dirty="0"/>
              <a:t>Get your taxes done FREE!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201727" y="3976441"/>
            <a:ext cx="359084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dirty="0"/>
              <a:t>Identity Theft is a real threat. </a:t>
            </a:r>
            <a:br>
              <a:rPr lang="en-US" sz="1800" dirty="0"/>
            </a:br>
            <a:r>
              <a:rPr lang="en-US" sz="1800" dirty="0"/>
              <a:t>Do you want to protect yourself?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955243" y="2745601"/>
            <a:ext cx="2106735" cy="75788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FREE 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DEEPLY DISCOUNTED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REDUCED HOURLY RATE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82232" y="5149785"/>
            <a:ext cx="3864387" cy="1472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Single tier rates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Low monthly premiums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Convenient payroll deduction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exclusions or pre-existing limitations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5045495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3799259" y="5149785"/>
            <a:ext cx="5344742" cy="1472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waiting periods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Includes eligible dependents/liberal definition of dependent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1,000’s of online legal forms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ID card and guidebook delivered in about 10 business days</a:t>
            </a:r>
          </a:p>
          <a:p>
            <a:pPr marL="285750" indent="-285750" algn="l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922039"/>
              </p:ext>
            </p:extLst>
          </p:nvPr>
        </p:nvGraphicFramePr>
        <p:xfrm>
          <a:off x="249664" y="638789"/>
          <a:ext cx="8640599" cy="53986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68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&amp; Discounted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Legal Care</a:t>
                      </a:r>
                      <a:endParaRPr lang="en-US" sz="1400" dirty="0">
                        <a:solidFill>
                          <a:srgbClr val="595959"/>
                        </a:solidFill>
                      </a:endParaRPr>
                    </a:p>
                    <a:p>
                      <a:pPr marL="0" lvl="0" indent="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unlimited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FREE and Deeply Discounted Legal Care 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from a nationwide proprietary network of plan attorneys. Plan attorneys have contracted to charge 40% off their normal hourly rate, with a minimum of $125 per hour, for legal care beyond the free and discounted services.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Free Simple Will for you and your family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Guaranteed low hourly rate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Discounted rates on: Uncontested Divorce, Traffic Ticket Defense, Bankruptcy, Residential Real Estate Document Review and more!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b="1" dirty="0">
                          <a:solidFill>
                            <a:srgbClr val="595959"/>
                          </a:solidFill>
                        </a:rPr>
                        <a:t>Online Legal Forms 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– wide-ranging selection of ready to use forms to create legally valid documents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8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Tax Preparation &amp; Advice</a:t>
                      </a:r>
                      <a:endParaRPr lang="en-US" sz="1400" dirty="0">
                        <a:solidFill>
                          <a:srgbClr val="595959"/>
                        </a:solidFill>
                      </a:endParaRPr>
                    </a:p>
                    <a:p>
                      <a:pPr marL="0" lvl="0" indent="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FREE Federal and State</a:t>
                      </a:r>
                      <a:r>
                        <a:rPr lang="en-US" sz="1200" b="1" baseline="0" dirty="0">
                          <a:solidFill>
                            <a:srgbClr val="6A9B71"/>
                          </a:solidFill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Tax Return Preparation saving you between $250 and $300 every year </a:t>
                      </a:r>
                      <a:r>
                        <a:rPr lang="en-US" sz="1200" b="0" dirty="0">
                          <a:solidFill>
                            <a:srgbClr val="595959"/>
                          </a:solidFill>
                        </a:rPr>
                        <a:t>(1040,</a:t>
                      </a:r>
                      <a:r>
                        <a:rPr lang="en-US" sz="1200" b="0" baseline="0" dirty="0">
                          <a:solidFill>
                            <a:srgbClr val="595959"/>
                          </a:solidFill>
                        </a:rPr>
                        <a:t> 1040A, 1040EZ*).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 </a:t>
                      </a:r>
                      <a:endParaRPr lang="en-US" sz="600" dirty="0"/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8856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Identity Theft Solutions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6A9B71"/>
                        </a:buClr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prevention and restoration solutions: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spc="-10" dirty="0">
                          <a:solidFill>
                            <a:srgbClr val="595959"/>
                          </a:solidFill>
                        </a:rPr>
                        <a:t>Privacy Plus Software protects personal information while online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Identity Monitoring** alerts if concerning activity involving your personal information occurs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Additional monitoring includes Bank Takeover Monitoring, </a:t>
                      </a:r>
                      <a:r>
                        <a:rPr lang="en-US" sz="1200" dirty="0" err="1">
                          <a:solidFill>
                            <a:srgbClr val="595959"/>
                          </a:solidFill>
                        </a:rPr>
                        <a:t>Cyberbullying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 and Sex Offender Monitoring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spc="-20" dirty="0">
                          <a:solidFill>
                            <a:srgbClr val="595959"/>
                          </a:solidFill>
                        </a:rPr>
                        <a:t>Full Service Restoration of identity to pre-theft state if theft occurs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Assistance with replacement of misplaced or stolen identification and credit cards</a:t>
                      </a:r>
                    </a:p>
                    <a:p>
                      <a:pPr marL="119063" indent="-119063" algn="just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$1,000,000 of identity theft insurance**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088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FAMILY PROTECTION PLAN</a:t>
                      </a:r>
                      <a:endParaRPr lang="en-US" sz="1400" b="1" i="1" dirty="0">
                        <a:solidFill>
                          <a:srgbClr val="084064"/>
                        </a:solidFill>
                        <a:ea typeface="ＭＳ Ｐゴシック" pitchFamily="34" charset="-128"/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$16 per employee per month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937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  Enroll:                       YES            NO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175934" y="6253743"/>
            <a:ext cx="679213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>
                <a:solidFill>
                  <a:srgbClr val="595959"/>
                </a:solidFill>
              </a:rPr>
              <a:t>* Limit one per household       ** Identity Monitoring and Insurance are limited only to the member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2232" y="6082126"/>
            <a:ext cx="85863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000" i="1" dirty="0" err="1">
                <a:solidFill>
                  <a:srgbClr val="595959"/>
                </a:solidFill>
                <a:latin typeface="Calibri" pitchFamily="34" charset="0"/>
              </a:rPr>
              <a:t>legalclub.com</a:t>
            </a: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.</a:t>
            </a:r>
          </a:p>
        </p:txBody>
      </p:sp>
      <p:pic>
        <p:nvPicPr>
          <p:cNvPr id="27" name="Picture 26" descr="blue swoosh with green trim for mkt materials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 b="48541"/>
          <a:stretch/>
        </p:blipFill>
        <p:spPr>
          <a:xfrm>
            <a:off x="0" y="-1"/>
            <a:ext cx="9148947" cy="44226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320933" y="98813"/>
            <a:ext cx="4502134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Enroll in the Legal Club Family Protection Plan?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spect="1"/>
          </p:cNvSpPr>
          <p:nvPr/>
        </p:nvSpPr>
        <p:spPr>
          <a:xfrm>
            <a:off x="5270826" y="5781331"/>
            <a:ext cx="202758" cy="204740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4500119" y="5781331"/>
            <a:ext cx="202758" cy="204740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637511BD-5BBF-FD4F-AB4F-67BA29736A51}"/>
              </a:ext>
            </a:extLst>
          </p:cNvPr>
          <p:cNvSpPr txBox="1">
            <a:spLocks/>
          </p:cNvSpPr>
          <p:nvPr/>
        </p:nvSpPr>
        <p:spPr>
          <a:xfrm>
            <a:off x="69574" y="6505236"/>
            <a:ext cx="333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2020 Legal Club of America.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CE60BA3B-854E-1B40-8F31-8D1B6CD17819}"/>
              </a:ext>
            </a:extLst>
          </p:cNvPr>
          <p:cNvSpPr txBox="1">
            <a:spLocks/>
          </p:cNvSpPr>
          <p:nvPr/>
        </p:nvSpPr>
        <p:spPr>
          <a:xfrm>
            <a:off x="5743223" y="6527127"/>
            <a:ext cx="333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lc_enroll_fpp_16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_(2.2.20)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18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6268</TotalTime>
  <Words>391</Words>
  <Application>Microsoft Macintosh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FAMILY PROTECTION PLAN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 Ingerman</cp:lastModifiedBy>
  <cp:revision>103</cp:revision>
  <cp:lastPrinted>2017-10-12T21:13:28Z</cp:lastPrinted>
  <dcterms:created xsi:type="dcterms:W3CDTF">2016-09-30T18:03:12Z</dcterms:created>
  <dcterms:modified xsi:type="dcterms:W3CDTF">2020-04-19T18:31:24Z</dcterms:modified>
</cp:coreProperties>
</file>