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7" r:id="rId2"/>
    <p:sldId id="26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A9B71"/>
    <a:srgbClr val="EEECE1"/>
    <a:srgbClr val="D5D2CA"/>
    <a:srgbClr val="595959"/>
    <a:srgbClr val="99C266"/>
    <a:srgbClr val="7BAA44"/>
    <a:srgbClr val="CC8A26"/>
    <a:srgbClr val="206059"/>
    <a:srgbClr val="084064"/>
    <a:srgbClr val="F5F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064" autoAdjust="0"/>
  </p:normalViewPr>
  <p:slideViewPr>
    <p:cSldViewPr snapToGrid="0">
      <p:cViewPr varScale="1">
        <p:scale>
          <a:sx n="124" d="100"/>
          <a:sy n="124" d="100"/>
        </p:scale>
        <p:origin x="17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4C32A-70E5-0442-B971-439D99C70D53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607C-4F7E-AB47-9E36-128E1F29C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424A-EE38-4E6B-B8EC-513999032B84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FB9E-21E1-4C93-B600-D651BC864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21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870" y="6482520"/>
            <a:ext cx="459407" cy="305214"/>
          </a:xfrm>
        </p:spPr>
        <p:txBody>
          <a:bodyPr/>
          <a:lstStyle>
            <a:lvl1pPr>
              <a:defRPr sz="1000"/>
            </a:lvl1pPr>
          </a:lstStyle>
          <a:p>
            <a:fld id="{BF5177B4-61F3-A64B-BA4F-A6AB1AEFD3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divider-blu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blue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green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green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orang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inner-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swoosh with green trim for mkt material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6"/>
          <a:stretch/>
        </p:blipFill>
        <p:spPr>
          <a:xfrm>
            <a:off x="-4948" y="0"/>
            <a:ext cx="9148947" cy="15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C-narrow-ppt-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cover-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295400"/>
            <a:ext cx="2488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Path to Identity </a:t>
            </a:r>
            <a:b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Theft Protection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lue swoosh with green trim for mkt materials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/>
          <a:stretch/>
        </p:blipFill>
        <p:spPr>
          <a:xfrm>
            <a:off x="0" y="0"/>
            <a:ext cx="9148947" cy="6957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E1A8-3D3F-4FDD-AF7A-90F3E79166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LC official logo white.png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0" y="167165"/>
            <a:ext cx="1305470" cy="3001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65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6" r:id="rId15"/>
    <p:sldLayoutId id="2147483657" r:id="rId16"/>
    <p:sldLayoutId id="2147483658" r:id="rId17"/>
    <p:sldLayoutId id="214748365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C icon Expanded Legal dark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700" y="1484138"/>
            <a:ext cx="511283" cy="19521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025397" y="247614"/>
            <a:ext cx="4672335" cy="60483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FAMILY PROTECTION PLAN</a:t>
            </a:r>
          </a:p>
        </p:txBody>
      </p:sp>
      <p:pic>
        <p:nvPicPr>
          <p:cNvPr id="8" name="Picture 7" descr="LC icon Leg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979" y="1479331"/>
            <a:ext cx="1026137" cy="1105071"/>
          </a:xfrm>
          <a:prstGeom prst="rect">
            <a:avLst/>
          </a:prstGeom>
        </p:spPr>
      </p:pic>
      <p:pic>
        <p:nvPicPr>
          <p:cNvPr id="26" name="Picture 25" descr="Legal-Club-logo-300x69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3" y="379553"/>
            <a:ext cx="2534478" cy="582930"/>
          </a:xfrm>
          <a:prstGeom prst="rect">
            <a:avLst/>
          </a:prstGeom>
        </p:spPr>
      </p:pic>
      <p:sp>
        <p:nvSpPr>
          <p:cNvPr id="30" name="Content Placeholder 2"/>
          <p:cNvSpPr txBox="1">
            <a:spLocks/>
          </p:cNvSpPr>
          <p:nvPr/>
        </p:nvSpPr>
        <p:spPr>
          <a:xfrm>
            <a:off x="3886345" y="1543431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buying or selling a home?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886345" y="2029720"/>
            <a:ext cx="4799146" cy="3814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speeding ticket?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3886345" y="2477437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dealing with a divorce or child support?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886345" y="2944228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need an attorney to review a document?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955243" y="2690389"/>
            <a:ext cx="2106735" cy="75788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FREE </a:t>
            </a:r>
          </a:p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DEEPLY DISCOUNTED</a:t>
            </a:r>
          </a:p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REDUCED HOURLY RATE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82232" y="5425714"/>
            <a:ext cx="3864387" cy="11999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Single tier rates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Low monthly premiums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Convenient payroll deduction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No exclusions or pre-existing limitations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n-US" sz="1400" b="0" i="1" dirty="0">
              <a:solidFill>
                <a:srgbClr val="6A9B7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5339827"/>
            <a:ext cx="9144000" cy="0"/>
          </a:xfrm>
          <a:prstGeom prst="line">
            <a:avLst/>
          </a:prstGeom>
          <a:ln w="6350" cmpd="sng">
            <a:solidFill>
              <a:srgbClr val="99C2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3799259" y="5425714"/>
            <a:ext cx="5344742" cy="11999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No waiting periods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Includes eligible dependents/liberal definition of dependent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1,000’s of online legal forms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ID card and guidebook delivered in about 10 business days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n-US" sz="1400" b="0" i="1" dirty="0">
              <a:solidFill>
                <a:srgbClr val="6A9B71"/>
              </a:solidFill>
            </a:endParaRPr>
          </a:p>
        </p:txBody>
      </p:sp>
      <p:pic>
        <p:nvPicPr>
          <p:cNvPr id="20" name="Picture 19" descr="LC icon LifeEvent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705" y="3792782"/>
            <a:ext cx="569456" cy="565269"/>
          </a:xfrm>
          <a:prstGeom prst="rect">
            <a:avLst/>
          </a:prstGeom>
        </p:spPr>
      </p:pic>
      <p:pic>
        <p:nvPicPr>
          <p:cNvPr id="22" name="Picture 21" descr="LC icon Tax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28" y="3834982"/>
            <a:ext cx="547405" cy="577607"/>
          </a:xfrm>
          <a:prstGeom prst="rect">
            <a:avLst/>
          </a:prstGeom>
        </p:spPr>
      </p:pic>
      <p:pic>
        <p:nvPicPr>
          <p:cNvPr id="23" name="Picture 22" descr="LC icon Financial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350" y="3759996"/>
            <a:ext cx="637374" cy="637374"/>
          </a:xfrm>
          <a:prstGeom prst="rect">
            <a:avLst/>
          </a:prstGeom>
        </p:spPr>
      </p:pic>
      <p:pic>
        <p:nvPicPr>
          <p:cNvPr id="24" name="Picture 23" descr="LC icon IDT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663" y="3785019"/>
            <a:ext cx="502367" cy="574874"/>
          </a:xfrm>
          <a:prstGeom prst="rect">
            <a:avLst/>
          </a:prstGeom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514402" y="4506812"/>
            <a:ext cx="1703562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Get your taxes done FREE!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2447025" y="4506812"/>
            <a:ext cx="1974507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Identity Theft is a real threat. Do you want to protect yourself?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911114" y="4506812"/>
            <a:ext cx="2180754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These are trying financial times. Do you have questions?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7332214" y="4506812"/>
            <a:ext cx="1703562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24/7 personal counseling if needed.</a:t>
            </a:r>
          </a:p>
        </p:txBody>
      </p:sp>
    </p:spTree>
    <p:extLst>
      <p:ext uri="{BB962C8B-B14F-4D97-AF65-F5344CB8AC3E}">
        <p14:creationId xmlns:p14="http://schemas.microsoft.com/office/powerpoint/2010/main" val="103052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484441"/>
              </p:ext>
            </p:extLst>
          </p:nvPr>
        </p:nvGraphicFramePr>
        <p:xfrm>
          <a:off x="249664" y="447633"/>
          <a:ext cx="8732152" cy="56400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32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432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&amp; Discounted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Legal Care</a:t>
                      </a:r>
                      <a:endParaRPr lang="en-US" sz="1400" dirty="0">
                        <a:solidFill>
                          <a:srgbClr val="595959"/>
                        </a:solidFill>
                      </a:endParaRPr>
                    </a:p>
                    <a:p>
                      <a:pPr marL="0" lvl="0" indent="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unlimited </a:t>
                      </a:r>
                      <a:r>
                        <a:rPr lang="en-US" sz="1200" b="1" dirty="0">
                          <a:solidFill>
                            <a:srgbClr val="6A9B71"/>
                          </a:solidFill>
                        </a:rPr>
                        <a:t>FREE and Deeply Discounted Legal Care 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from a nationwide proprietary network of plan attorneys. Plan attorneys have contracted to charge 40% off their normal hourly rate, with a minimum of $125 per hour, for legal care beyond the free and discounted services.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Free Simple Will for you and your family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Guaranteed low hourly rate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Discounted rates on: Uncontested Divorce, Traffic Ticket Defense, Bankruptcy, Residential Real Estate Document Review and more!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b="1" dirty="0">
                          <a:solidFill>
                            <a:srgbClr val="595959"/>
                          </a:solidFill>
                        </a:rPr>
                        <a:t>Online Legal Forms 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– wide-ranging selection of ready to use forms to create legally valid documents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8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Tax Preparation &amp; Advice</a:t>
                      </a:r>
                      <a:endParaRPr lang="en-US" sz="1400" dirty="0">
                        <a:solidFill>
                          <a:srgbClr val="595959"/>
                        </a:solidFill>
                      </a:endParaRPr>
                    </a:p>
                    <a:p>
                      <a:pPr marL="0" lvl="0" indent="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</a:t>
                      </a:r>
                      <a:r>
                        <a:rPr lang="en-US" sz="1200" b="1" dirty="0">
                          <a:solidFill>
                            <a:srgbClr val="6A9B71"/>
                          </a:solidFill>
                        </a:rPr>
                        <a:t>FREE Federal and State Tax Return Preparation saving you between $250 and $300 every year </a:t>
                      </a:r>
                      <a:r>
                        <a:rPr lang="en-US" sz="1200" b="0" dirty="0">
                          <a:solidFill>
                            <a:srgbClr val="595959"/>
                          </a:solidFill>
                        </a:rPr>
                        <a:t>(1040,</a:t>
                      </a:r>
                      <a:r>
                        <a:rPr lang="en-US" sz="1200" b="0" baseline="0" dirty="0">
                          <a:solidFill>
                            <a:srgbClr val="595959"/>
                          </a:solidFill>
                        </a:rPr>
                        <a:t> 1040A, 1040EZ*).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 </a:t>
                      </a:r>
                      <a:endParaRPr lang="en-US" sz="600" dirty="0"/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2888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Identity Theft Solutions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6A9B71"/>
                        </a:buClr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prevention and restoration solutions: 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spc="-10" dirty="0" err="1">
                          <a:solidFill>
                            <a:srgbClr val="595959"/>
                          </a:solidFill>
                        </a:rPr>
                        <a:t>Keylogging</a:t>
                      </a:r>
                      <a:r>
                        <a:rPr lang="en-US" sz="1200" spc="-10" dirty="0">
                          <a:solidFill>
                            <a:srgbClr val="595959"/>
                          </a:solidFill>
                        </a:rPr>
                        <a:t> Defense System™ protects against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Identity Monitoring** alerts if concerning activity involving your personal information occurs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spc="-30" dirty="0">
                          <a:solidFill>
                            <a:srgbClr val="595959"/>
                          </a:solidFill>
                        </a:rPr>
                        <a:t>Full Service Restoration of identity to pre-theft state if theft occurs 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Assistance with replacement of misplaced or stolen identification and credit cards</a:t>
                      </a:r>
                    </a:p>
                    <a:p>
                      <a:pPr marL="119063" indent="-119063" algn="just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$1,000,000 of identity theft insurance**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5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Financial Education &amp; Credit Counseling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1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Life Events™ Telephonic Counseling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>
                        <a:solidFill>
                          <a:srgbClr val="084064"/>
                        </a:solidFill>
                        <a:ea typeface="ＭＳ Ｐゴシック" pitchFamily="34" charset="-128"/>
                      </a:endParaRPr>
                    </a:p>
                  </a:txBody>
                  <a:tcPr marL="0" marR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088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FAMILY PROTECTION PLAN CLASSIC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$14 per employee per month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937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Enroll:                   YES            NO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175934" y="6253743"/>
            <a:ext cx="679213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i="1" dirty="0">
                <a:solidFill>
                  <a:srgbClr val="595959"/>
                </a:solidFill>
              </a:rPr>
              <a:t>* Limit one per household       ** Identity Monitoring and Insurance are limited only to the member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2232" y="6082126"/>
            <a:ext cx="85863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i="1" dirty="0">
                <a:solidFill>
                  <a:srgbClr val="595959"/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000" i="1" dirty="0" err="1">
                <a:solidFill>
                  <a:srgbClr val="595959"/>
                </a:solidFill>
                <a:latin typeface="Calibri" pitchFamily="34" charset="0"/>
              </a:rPr>
              <a:t>legalclub.com</a:t>
            </a:r>
            <a:r>
              <a:rPr lang="en-US" sz="1000" i="1" dirty="0">
                <a:solidFill>
                  <a:srgbClr val="595959"/>
                </a:solidFill>
                <a:latin typeface="Calibri" pitchFamily="34" charset="0"/>
              </a:rPr>
              <a:t>.</a:t>
            </a:r>
          </a:p>
        </p:txBody>
      </p:sp>
      <p:pic>
        <p:nvPicPr>
          <p:cNvPr id="27" name="Picture 26" descr="blue swoosh with green trim for mkt materials.png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 b="48541"/>
          <a:stretch/>
        </p:blipFill>
        <p:spPr>
          <a:xfrm>
            <a:off x="0" y="0"/>
            <a:ext cx="9148947" cy="329674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2320933" y="19433"/>
            <a:ext cx="4502134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Enroll in the Legal Club Family Protection Plan?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>
            <a:spLocks noChangeAspect="1"/>
          </p:cNvSpPr>
          <p:nvPr/>
        </p:nvSpPr>
        <p:spPr>
          <a:xfrm>
            <a:off x="5209859" y="5831382"/>
            <a:ext cx="202758" cy="204740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4439152" y="5831382"/>
            <a:ext cx="202758" cy="204740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96215B66-1956-5147-A780-28A20F94345F}"/>
              </a:ext>
            </a:extLst>
          </p:cNvPr>
          <p:cNvSpPr txBox="1">
            <a:spLocks/>
          </p:cNvSpPr>
          <p:nvPr/>
        </p:nvSpPr>
        <p:spPr>
          <a:xfrm>
            <a:off x="69574" y="6505236"/>
            <a:ext cx="333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2020 Legal Club of America. All Rights Reserved.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B0B17EEB-8C87-8043-9067-DB8C63B14EC4}"/>
              </a:ext>
            </a:extLst>
          </p:cNvPr>
          <p:cNvSpPr txBox="1">
            <a:spLocks/>
          </p:cNvSpPr>
          <p:nvPr/>
        </p:nvSpPr>
        <p:spPr>
          <a:xfrm>
            <a:off x="5743223" y="6527127"/>
            <a:ext cx="333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lc_enroll_fpp_14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_(2.2.20)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18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6268</TotalTime>
  <Words>403</Words>
  <Application>Microsoft Macintosh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FAMILY PROTECTION PLAN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Ingerman</dc:creator>
  <cp:lastModifiedBy>Marc Ingerman</cp:lastModifiedBy>
  <cp:revision>101</cp:revision>
  <cp:lastPrinted>2017-10-12T21:13:28Z</cp:lastPrinted>
  <dcterms:created xsi:type="dcterms:W3CDTF">2016-09-30T18:03:12Z</dcterms:created>
  <dcterms:modified xsi:type="dcterms:W3CDTF">2020-04-19T18:31:03Z</dcterms:modified>
</cp:coreProperties>
</file>